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6" autoAdjust="0"/>
  </p:normalViewPr>
  <p:slideViewPr>
    <p:cSldViewPr>
      <p:cViewPr>
        <p:scale>
          <a:sx n="109" d="100"/>
          <a:sy n="109" d="100"/>
        </p:scale>
        <p:origin x="-234" y="2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784815" y="460131"/>
            <a:ext cx="2236220" cy="441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82018" y="1207197"/>
            <a:ext cx="1374747" cy="2789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286785" y="1421564"/>
            <a:ext cx="1374747" cy="2824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137268" y="1479112"/>
            <a:ext cx="1255847" cy="2232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888140" y="856500"/>
            <a:ext cx="2021570" cy="3593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381485" y="1770021"/>
            <a:ext cx="1189235" cy="2115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168843" y="1866296"/>
            <a:ext cx="1189355" cy="1648460"/>
          </a:xfrm>
          <a:custGeom>
            <a:avLst/>
            <a:gdLst/>
            <a:ahLst/>
            <a:cxnLst/>
            <a:rect l="l" t="t" r="r" b="b"/>
            <a:pathLst>
              <a:path w="1189354" h="1648460">
                <a:moveTo>
                  <a:pt x="0" y="0"/>
                </a:moveTo>
                <a:lnTo>
                  <a:pt x="1189197" y="0"/>
                </a:lnTo>
                <a:lnTo>
                  <a:pt x="1189197" y="1647896"/>
                </a:lnTo>
                <a:lnTo>
                  <a:pt x="0" y="164789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324541" y="2884694"/>
            <a:ext cx="624840" cy="3810"/>
          </a:xfrm>
          <a:custGeom>
            <a:avLst/>
            <a:gdLst/>
            <a:ahLst/>
            <a:cxnLst/>
            <a:rect l="l" t="t" r="r" b="b"/>
            <a:pathLst>
              <a:path w="624839" h="3810">
                <a:moveTo>
                  <a:pt x="0" y="3724"/>
                </a:moveTo>
                <a:lnTo>
                  <a:pt x="624598" y="0"/>
                </a:lnTo>
              </a:path>
            </a:pathLst>
          </a:custGeom>
          <a:ln w="3809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4948764" y="2821769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749" y="125849"/>
                </a:moveTo>
                <a:lnTo>
                  <a:pt x="173274" y="61899"/>
                </a:lnTo>
                <a:lnTo>
                  <a:pt x="0" y="0"/>
                </a:lnTo>
                <a:lnTo>
                  <a:pt x="749" y="125849"/>
                </a:lnTo>
                <a:close/>
              </a:path>
            </a:pathLst>
          </a:custGeom>
          <a:ln w="3809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7409984" y="2459870"/>
            <a:ext cx="1132840" cy="715010"/>
          </a:xfrm>
          <a:custGeom>
            <a:avLst/>
            <a:gdLst/>
            <a:ahLst/>
            <a:cxnLst/>
            <a:rect l="l" t="t" r="r" b="b"/>
            <a:pathLst>
              <a:path w="1132840" h="715010">
                <a:moveTo>
                  <a:pt x="0" y="0"/>
                </a:moveTo>
                <a:lnTo>
                  <a:pt x="1132497" y="0"/>
                </a:lnTo>
                <a:lnTo>
                  <a:pt x="1132497" y="714598"/>
                </a:lnTo>
                <a:lnTo>
                  <a:pt x="0" y="7145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3646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0652" y="2329981"/>
            <a:ext cx="6235065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674" y="962998"/>
            <a:ext cx="8527482" cy="2842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1201" y="1443427"/>
            <a:ext cx="3392804" cy="3465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 marR="5080" indent="-155575">
              <a:lnSpc>
                <a:spcPct val="108700"/>
              </a:lnSpc>
              <a:buChar char="⋅"/>
              <a:tabLst>
                <a:tab pos="168910" algn="l"/>
              </a:tabLst>
            </a:pPr>
            <a:r>
              <a:rPr sz="2300" spc="-125" dirty="0">
                <a:solidFill>
                  <a:srgbClr val="666666"/>
                </a:solidFill>
                <a:latin typeface="Lucida Sans Unicode"/>
                <a:cs typeface="Lucida Sans Unicode"/>
              </a:rPr>
              <a:t>Authentication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&amp;</a:t>
            </a:r>
            <a:r>
              <a:rPr sz="2300" spc="-204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10" dirty="0">
                <a:solidFill>
                  <a:srgbClr val="666666"/>
                </a:solidFill>
                <a:latin typeface="Lucida Sans Unicode"/>
                <a:cs typeface="Lucida Sans Unicode"/>
              </a:rPr>
              <a:t>account 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management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66666"/>
              </a:buClr>
              <a:buFont typeface="Lucida Sans Unicode"/>
              <a:buChar char="⋅"/>
            </a:pPr>
            <a:endParaRPr sz="280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20" dirty="0">
                <a:solidFill>
                  <a:srgbClr val="666666"/>
                </a:solidFill>
                <a:latin typeface="Lucida Sans Unicode"/>
                <a:cs typeface="Lucida Sans Unicode"/>
              </a:rPr>
              <a:t>Supports:</a:t>
            </a:r>
            <a:endParaRPr sz="2300">
              <a:latin typeface="Lucida Sans Unicode"/>
              <a:cs typeface="Lucida Sans Unicode"/>
            </a:endParaRPr>
          </a:p>
          <a:p>
            <a:pPr marL="333375" lvl="1" indent="-155575">
              <a:lnSpc>
                <a:spcPct val="100000"/>
              </a:lnSpc>
              <a:spcBef>
                <a:spcPts val="240"/>
              </a:spcBef>
              <a:buChar char="⋅"/>
              <a:tabLst>
                <a:tab pos="334010" algn="l"/>
              </a:tabLst>
            </a:pPr>
            <a:r>
              <a:rPr sz="2300" spc="-120" dirty="0">
                <a:solidFill>
                  <a:srgbClr val="666666"/>
                </a:solidFill>
                <a:latin typeface="Lucida Sans Unicode"/>
                <a:cs typeface="Lucida Sans Unicode"/>
              </a:rPr>
              <a:t>Email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&amp;</a:t>
            </a:r>
            <a:r>
              <a:rPr sz="2300" spc="-19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14" dirty="0">
                <a:solidFill>
                  <a:srgbClr val="666666"/>
                </a:solidFill>
                <a:latin typeface="Lucida Sans Unicode"/>
                <a:cs typeface="Lucida Sans Unicode"/>
              </a:rPr>
              <a:t>password</a:t>
            </a:r>
            <a:endParaRPr sz="2300">
              <a:latin typeface="Lucida Sans Unicode"/>
              <a:cs typeface="Lucida Sans Unicode"/>
            </a:endParaRPr>
          </a:p>
          <a:p>
            <a:pPr marL="333375" lvl="1" indent="-155575">
              <a:lnSpc>
                <a:spcPct val="100000"/>
              </a:lnSpc>
              <a:spcBef>
                <a:spcPts val="240"/>
              </a:spcBef>
              <a:buChar char="⋅"/>
              <a:tabLst>
                <a:tab pos="334010" algn="l"/>
              </a:tabLst>
            </a:pPr>
            <a:r>
              <a:rPr sz="2300" spc="-65" dirty="0">
                <a:solidFill>
                  <a:srgbClr val="666666"/>
                </a:solidFill>
                <a:latin typeface="Lucida Sans Unicode"/>
                <a:cs typeface="Lucida Sans Unicode"/>
              </a:rPr>
              <a:t>Social</a:t>
            </a:r>
            <a:r>
              <a:rPr sz="2300" spc="-21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14" dirty="0">
                <a:solidFill>
                  <a:srgbClr val="666666"/>
                </a:solidFill>
                <a:latin typeface="Lucida Sans Unicode"/>
                <a:cs typeface="Lucida Sans Unicode"/>
              </a:rPr>
              <a:t>providers</a:t>
            </a:r>
            <a:endParaRPr sz="2300">
              <a:latin typeface="Lucida Sans Unicode"/>
              <a:cs typeface="Lucida Sans Unicode"/>
            </a:endParaRPr>
          </a:p>
          <a:p>
            <a:pPr marL="333375" lvl="1" indent="-155575">
              <a:lnSpc>
                <a:spcPct val="100000"/>
              </a:lnSpc>
              <a:spcBef>
                <a:spcPts val="240"/>
              </a:spcBef>
              <a:buChar char="⋅"/>
              <a:tabLst>
                <a:tab pos="334010" algn="l"/>
              </a:tabLst>
            </a:pPr>
            <a:r>
              <a:rPr sz="2300" spc="-140" dirty="0">
                <a:solidFill>
                  <a:srgbClr val="666666"/>
                </a:solidFill>
                <a:latin typeface="Lucida Sans Unicode"/>
                <a:cs typeface="Lucida Sans Unicode"/>
              </a:rPr>
              <a:t>Existing auth</a:t>
            </a:r>
            <a:r>
              <a:rPr sz="2300" spc="-16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25" dirty="0">
                <a:solidFill>
                  <a:srgbClr val="666666"/>
                </a:solidFill>
                <a:latin typeface="Lucida Sans Unicode"/>
                <a:cs typeface="Lucida Sans Unicode"/>
              </a:rPr>
              <a:t>systems</a:t>
            </a:r>
            <a:endParaRPr sz="23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Lucida Sans Unicode"/>
              <a:buChar char="⋅"/>
            </a:pPr>
            <a:endParaRPr sz="285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40" dirty="0">
                <a:solidFill>
                  <a:srgbClr val="666666"/>
                </a:solidFill>
                <a:latin typeface="Lucida Sans Unicode"/>
                <a:cs typeface="Lucida Sans Unicode"/>
              </a:rPr>
              <a:t>[</a:t>
            </a:r>
            <a:r>
              <a:rPr sz="2300" b="1" spc="-40" dirty="0">
                <a:solidFill>
                  <a:srgbClr val="666666"/>
                </a:solidFill>
                <a:latin typeface="Calibri"/>
                <a:cs typeface="Calibri"/>
              </a:rPr>
              <a:t>New!</a:t>
            </a:r>
            <a:r>
              <a:rPr sz="2300" spc="-40" dirty="0">
                <a:solidFill>
                  <a:srgbClr val="666666"/>
                </a:solidFill>
                <a:latin typeface="Lucida Sans Unicode"/>
                <a:cs typeface="Lucida Sans Unicode"/>
              </a:rPr>
              <a:t>] </a:t>
            </a:r>
            <a:r>
              <a:rPr sz="2300" spc="-229" dirty="0">
                <a:solidFill>
                  <a:srgbClr val="666666"/>
                </a:solidFill>
                <a:latin typeface="Lucida Sans Unicode"/>
                <a:cs typeface="Lucida Sans Unicode"/>
              </a:rPr>
              <a:t>Out-of-the </a:t>
            </a:r>
            <a:r>
              <a:rPr sz="2300" spc="-175" dirty="0">
                <a:solidFill>
                  <a:srgbClr val="666666"/>
                </a:solidFill>
                <a:latin typeface="Lucida Sans Unicode"/>
                <a:cs typeface="Lucida Sans Unicode"/>
              </a:rPr>
              <a:t>box </a:t>
            </a:r>
            <a:r>
              <a:rPr sz="2300" spc="-50" dirty="0">
                <a:solidFill>
                  <a:srgbClr val="666666"/>
                </a:solidFill>
                <a:latin typeface="Lucida Sans Unicode"/>
                <a:cs typeface="Lucida Sans Unicode"/>
              </a:rPr>
              <a:t>UI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8775" y="1547535"/>
            <a:ext cx="4163060" cy="237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55" dirty="0">
                <a:solidFill>
                  <a:srgbClr val="666666"/>
                </a:solidFill>
                <a:latin typeface="Lucida Sans Unicode"/>
                <a:cs typeface="Lucida Sans Unicode"/>
              </a:rPr>
              <a:t>Cloud-hosted </a:t>
            </a:r>
            <a:r>
              <a:rPr sz="2300" spc="-30" dirty="0">
                <a:solidFill>
                  <a:srgbClr val="666666"/>
                </a:solidFill>
                <a:latin typeface="Lucida Sans Unicode"/>
                <a:cs typeface="Lucida Sans Unicode"/>
              </a:rPr>
              <a:t>NoSQL</a:t>
            </a:r>
            <a:r>
              <a:rPr sz="2300" spc="-18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90" dirty="0">
                <a:solidFill>
                  <a:srgbClr val="666666"/>
                </a:solidFill>
                <a:latin typeface="Lucida Sans Unicode"/>
                <a:cs typeface="Lucida Sans Unicode"/>
              </a:rPr>
              <a:t>database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Lucida Sans Unicode"/>
              <a:buChar char="⋅"/>
            </a:pPr>
            <a:endParaRPr sz="2700">
              <a:latin typeface="Times New Roman"/>
              <a:cs typeface="Times New Roman"/>
            </a:endParaRPr>
          </a:p>
          <a:p>
            <a:pPr marL="168275" marR="688340" indent="-155575">
              <a:lnSpc>
                <a:spcPct val="114100"/>
              </a:lnSpc>
              <a:buChar char="⋅"/>
              <a:tabLst>
                <a:tab pos="168910" algn="l"/>
              </a:tabLst>
            </a:pPr>
            <a:r>
              <a:rPr sz="2300" spc="-120" dirty="0">
                <a:solidFill>
                  <a:srgbClr val="666666"/>
                </a:solidFill>
                <a:latin typeface="Lucida Sans Unicode"/>
                <a:cs typeface="Lucida Sans Unicode"/>
              </a:rPr>
              <a:t>Synchronization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&amp;</a:t>
            </a:r>
            <a:r>
              <a:rPr sz="2300" spc="-21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conflict  resolution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Lucida Sans Unicode"/>
              <a:buChar char="⋅"/>
            </a:pPr>
            <a:endParaRPr sz="305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60" dirty="0">
                <a:solidFill>
                  <a:srgbClr val="666666"/>
                </a:solidFill>
                <a:latin typeface="Lucida Sans Unicode"/>
                <a:cs typeface="Lucida Sans Unicode"/>
              </a:rPr>
              <a:t>Access </a:t>
            </a:r>
            <a:r>
              <a:rPr sz="2300" spc="-114" dirty="0">
                <a:solidFill>
                  <a:srgbClr val="666666"/>
                </a:solidFill>
                <a:latin typeface="Lucida Sans Unicode"/>
                <a:cs typeface="Lucida Sans Unicode"/>
              </a:rPr>
              <a:t>directly </a:t>
            </a:r>
            <a:r>
              <a:rPr sz="2300" spc="-195" dirty="0">
                <a:solidFill>
                  <a:srgbClr val="666666"/>
                </a:solidFill>
                <a:latin typeface="Lucida Sans Unicode"/>
                <a:cs typeface="Lucida Sans Unicode"/>
              </a:rPr>
              <a:t>from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your</a:t>
            </a:r>
            <a:r>
              <a:rPr sz="2300" spc="-19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10" dirty="0">
                <a:solidFill>
                  <a:srgbClr val="666666"/>
                </a:solidFill>
                <a:latin typeface="Lucida Sans Unicode"/>
                <a:cs typeface="Lucida Sans Unicode"/>
              </a:rPr>
              <a:t>app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552575" marR="6079490" indent="-5080" algn="just">
              <a:lnSpc>
                <a:spcPct val="110400"/>
              </a:lnSpc>
              <a:spcBef>
                <a:spcPts val="2095"/>
              </a:spcBef>
            </a:pPr>
            <a:r>
              <a:rPr sz="3000" spc="-60" dirty="0">
                <a:solidFill>
                  <a:srgbClr val="5D69BF"/>
                </a:solidFill>
                <a:latin typeface="Lucida Sans"/>
                <a:cs typeface="Lucida Sans"/>
              </a:rPr>
              <a:t>SectionX  </a:t>
            </a:r>
            <a:r>
              <a:rPr sz="3000" spc="-70" dirty="0">
                <a:solidFill>
                  <a:srgbClr val="5D69BF"/>
                </a:solidFill>
                <a:latin typeface="Lucida Sans"/>
                <a:cs typeface="Lucida Sans"/>
              </a:rPr>
              <a:t>SectionY  SectionZ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9211" y="1769488"/>
            <a:ext cx="3641090" cy="2026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 marR="18415" indent="-155575">
              <a:lnSpc>
                <a:spcPct val="114100"/>
              </a:lnSpc>
              <a:buChar char="⋅"/>
              <a:tabLst>
                <a:tab pos="168910" algn="l"/>
              </a:tabLst>
            </a:pPr>
            <a:r>
              <a:rPr sz="2300" spc="-25" dirty="0">
                <a:solidFill>
                  <a:srgbClr val="666666"/>
                </a:solidFill>
                <a:latin typeface="Lucida Sans Unicode"/>
                <a:cs typeface="Lucida Sans Unicode"/>
              </a:rPr>
              <a:t>Serve </a:t>
            </a:r>
            <a:r>
              <a:rPr sz="2300" spc="-120" dirty="0">
                <a:solidFill>
                  <a:srgbClr val="666666"/>
                </a:solidFill>
                <a:latin typeface="Lucida Sans Unicode"/>
                <a:cs typeface="Lucida Sans Unicode"/>
              </a:rPr>
              <a:t>static </a:t>
            </a:r>
            <a:r>
              <a:rPr sz="2300" spc="-90" dirty="0">
                <a:solidFill>
                  <a:srgbClr val="666666"/>
                </a:solidFill>
                <a:latin typeface="Lucida Sans Unicode"/>
                <a:cs typeface="Lucida Sans Unicode"/>
              </a:rPr>
              <a:t>assets</a:t>
            </a:r>
            <a:r>
              <a:rPr sz="2300" spc="-34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25" dirty="0">
                <a:solidFill>
                  <a:srgbClr val="666666"/>
                </a:solidFill>
                <a:latin typeface="Lucida Sans Unicode"/>
                <a:cs typeface="Lucida Sans Unicode"/>
              </a:rPr>
              <a:t>(images  </a:t>
            </a:r>
            <a:r>
              <a:rPr sz="2300" spc="-140" dirty="0">
                <a:solidFill>
                  <a:srgbClr val="666666"/>
                </a:solidFill>
                <a:latin typeface="Lucida Sans Unicode"/>
                <a:cs typeface="Lucida Sans Unicode"/>
              </a:rPr>
              <a:t>too)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Lucida Sans Unicode"/>
              <a:buChar char="⋅"/>
            </a:pPr>
            <a:endParaRPr sz="305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55" dirty="0">
                <a:solidFill>
                  <a:srgbClr val="666666"/>
                </a:solidFill>
                <a:latin typeface="Lucida Sans Unicode"/>
                <a:cs typeface="Lucida Sans Unicode"/>
              </a:rPr>
              <a:t>SSL </a:t>
            </a:r>
            <a:r>
              <a:rPr sz="2300" spc="-100" dirty="0">
                <a:solidFill>
                  <a:srgbClr val="666666"/>
                </a:solidFill>
                <a:latin typeface="Lucida Sans Unicode"/>
                <a:cs typeface="Lucida Sans Unicode"/>
              </a:rPr>
              <a:t>by</a:t>
            </a:r>
            <a:r>
              <a:rPr sz="2300" spc="-409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25" dirty="0">
                <a:solidFill>
                  <a:srgbClr val="666666"/>
                </a:solidFill>
                <a:latin typeface="Lucida Sans Unicode"/>
                <a:cs typeface="Lucida Sans Unicode"/>
              </a:rPr>
              <a:t>default</a:t>
            </a:r>
            <a:endParaRPr sz="2300">
              <a:latin typeface="Lucida Sans Unicode"/>
              <a:cs typeface="Lucida Sans Unicode"/>
            </a:endParaRPr>
          </a:p>
          <a:p>
            <a:pPr marL="209550" indent="-196850">
              <a:lnSpc>
                <a:spcPct val="100000"/>
              </a:lnSpc>
              <a:spcBef>
                <a:spcPts val="390"/>
              </a:spcBef>
              <a:buFont typeface="Lucida Sans Unicode"/>
              <a:buChar char="⋅"/>
              <a:tabLst>
                <a:tab pos="210185" algn="l"/>
              </a:tabLst>
            </a:pPr>
            <a:r>
              <a:rPr sz="3450" b="1" spc="44" baseline="1207" dirty="0">
                <a:solidFill>
                  <a:srgbClr val="666666"/>
                </a:solidFill>
                <a:latin typeface="Calibri"/>
                <a:cs typeface="Calibri"/>
              </a:rPr>
              <a:t>New</a:t>
            </a:r>
            <a:r>
              <a:rPr sz="3450" spc="44" baseline="1207" dirty="0">
                <a:solidFill>
                  <a:srgbClr val="666666"/>
                </a:solidFill>
                <a:latin typeface="Lucida Sans Unicode"/>
                <a:cs typeface="Lucida Sans Unicode"/>
              </a:rPr>
              <a:t>: </a:t>
            </a:r>
            <a:r>
              <a:rPr sz="3450" spc="-135" baseline="1207" dirty="0">
                <a:solidFill>
                  <a:srgbClr val="666666"/>
                </a:solidFill>
                <a:latin typeface="Lucida Sans Unicode"/>
                <a:cs typeface="Lucida Sans Unicode"/>
              </a:rPr>
              <a:t>free </a:t>
            </a:r>
            <a:r>
              <a:rPr sz="3450" spc="-225" baseline="1207" dirty="0">
                <a:solidFill>
                  <a:srgbClr val="666666"/>
                </a:solidFill>
                <a:latin typeface="Lucida Sans Unicode"/>
                <a:cs typeface="Lucida Sans Unicode"/>
              </a:rPr>
              <a:t>custom</a:t>
            </a:r>
            <a:r>
              <a:rPr sz="3450" spc="-607" baseline="1207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3450" spc="-209" baseline="1207" dirty="0">
                <a:solidFill>
                  <a:srgbClr val="666666"/>
                </a:solidFill>
                <a:latin typeface="Lucida Sans Unicode"/>
                <a:cs typeface="Lucida Sans Unicode"/>
              </a:rPr>
              <a:t>domains</a:t>
            </a:r>
            <a:endParaRPr sz="3450" baseline="1207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3301" y="1683533"/>
            <a:ext cx="3871595" cy="2138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45" dirty="0">
                <a:solidFill>
                  <a:srgbClr val="666666"/>
                </a:solidFill>
                <a:latin typeface="Lucida Sans Unicode"/>
                <a:cs typeface="Lucida Sans Unicode"/>
              </a:rPr>
              <a:t>Easy </a:t>
            </a:r>
            <a:r>
              <a:rPr sz="2300" spc="-120" dirty="0">
                <a:solidFill>
                  <a:srgbClr val="666666"/>
                </a:solidFill>
                <a:latin typeface="Lucida Sans Unicode"/>
                <a:cs typeface="Lucida Sans Unicode"/>
              </a:rPr>
              <a:t>file</a:t>
            </a:r>
            <a:r>
              <a:rPr sz="2300" spc="-30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05" dirty="0">
                <a:solidFill>
                  <a:srgbClr val="666666"/>
                </a:solidFill>
                <a:latin typeface="Lucida Sans Unicode"/>
                <a:cs typeface="Lucida Sans Unicode"/>
              </a:rPr>
              <a:t>storage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Lucida Sans Unicode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95" dirty="0">
                <a:solidFill>
                  <a:srgbClr val="666666"/>
                </a:solidFill>
                <a:latin typeface="Lucida Sans Unicode"/>
                <a:cs typeface="Lucida Sans Unicode"/>
              </a:rPr>
              <a:t>Handles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poor</a:t>
            </a:r>
            <a:r>
              <a:rPr sz="2300" spc="-20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10" dirty="0">
                <a:solidFill>
                  <a:srgbClr val="666666"/>
                </a:solidFill>
                <a:latin typeface="Lucida Sans Unicode"/>
                <a:cs typeface="Lucida Sans Unicode"/>
              </a:rPr>
              <a:t>connectivity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666666"/>
              </a:buClr>
              <a:buFont typeface="Lucida Sans Unicode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marR="5080" indent="-155575">
              <a:lnSpc>
                <a:spcPct val="100499"/>
              </a:lnSpc>
              <a:buChar char="⋅"/>
              <a:tabLst>
                <a:tab pos="168910" algn="l"/>
              </a:tabLst>
            </a:pPr>
            <a:r>
              <a:rPr sz="2300" spc="-45" dirty="0">
                <a:solidFill>
                  <a:srgbClr val="666666"/>
                </a:solidFill>
                <a:latin typeface="Lucida Sans Unicode"/>
                <a:cs typeface="Lucida Sans Unicode"/>
              </a:rPr>
              <a:t>Backed </a:t>
            </a:r>
            <a:r>
              <a:rPr sz="2300" spc="-100" dirty="0">
                <a:solidFill>
                  <a:srgbClr val="666666"/>
                </a:solidFill>
                <a:latin typeface="Lucida Sans Unicode"/>
                <a:cs typeface="Lucida Sans Unicode"/>
              </a:rPr>
              <a:t>by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&amp; </a:t>
            </a:r>
            <a:r>
              <a:rPr sz="2300" spc="-75" dirty="0">
                <a:solidFill>
                  <a:srgbClr val="666666"/>
                </a:solidFill>
                <a:latin typeface="Lucida Sans Unicode"/>
                <a:cs typeface="Lucida Sans Unicode"/>
              </a:rPr>
              <a:t>accessible</a:t>
            </a:r>
            <a:r>
              <a:rPr sz="2300" spc="-31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95" dirty="0">
                <a:solidFill>
                  <a:srgbClr val="666666"/>
                </a:solidFill>
                <a:latin typeface="Lucida Sans Unicode"/>
                <a:cs typeface="Lucida Sans Unicode"/>
              </a:rPr>
              <a:t>from  </a:t>
            </a:r>
            <a:r>
              <a:rPr sz="2300" spc="-80" dirty="0">
                <a:solidFill>
                  <a:srgbClr val="666666"/>
                </a:solidFill>
                <a:latin typeface="Lucida Sans Unicode"/>
                <a:cs typeface="Lucida Sans Unicode"/>
              </a:rPr>
              <a:t>Google </a:t>
            </a:r>
            <a:r>
              <a:rPr sz="2300" spc="-114" dirty="0">
                <a:solidFill>
                  <a:srgbClr val="666666"/>
                </a:solidFill>
                <a:latin typeface="Lucida Sans Unicode"/>
                <a:cs typeface="Lucida Sans Unicode"/>
              </a:rPr>
              <a:t>Cloud</a:t>
            </a:r>
            <a:r>
              <a:rPr sz="2300" spc="-254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75" dirty="0">
                <a:solidFill>
                  <a:srgbClr val="666666"/>
                </a:solidFill>
                <a:latin typeface="Lucida Sans Unicode"/>
                <a:cs typeface="Lucida Sans Unicode"/>
              </a:rPr>
              <a:t>Storage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3301" y="1681780"/>
            <a:ext cx="3436620" cy="284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 marR="225425" indent="-155575">
              <a:lnSpc>
                <a:spcPct val="100499"/>
              </a:lnSpc>
              <a:buChar char="⋅"/>
              <a:tabLst>
                <a:tab pos="168910" algn="l"/>
              </a:tabLst>
            </a:pP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Run </a:t>
            </a:r>
            <a:r>
              <a:rPr sz="2300" spc="-160" dirty="0">
                <a:solidFill>
                  <a:srgbClr val="666666"/>
                </a:solidFill>
                <a:latin typeface="Lucida Sans Unicode"/>
                <a:cs typeface="Lucida Sans Unicode"/>
              </a:rPr>
              <a:t>A/B </a:t>
            </a:r>
            <a:r>
              <a:rPr sz="2300" spc="-135" dirty="0">
                <a:solidFill>
                  <a:srgbClr val="666666"/>
                </a:solidFill>
                <a:latin typeface="Lucida Sans Unicode"/>
                <a:cs typeface="Lucida Sans Unicode"/>
              </a:rPr>
              <a:t>experiments</a:t>
            </a:r>
            <a:r>
              <a:rPr sz="2300" spc="-16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40" dirty="0">
                <a:solidFill>
                  <a:srgbClr val="666666"/>
                </a:solidFill>
                <a:latin typeface="Lucida Sans Unicode"/>
                <a:cs typeface="Lucida Sans Unicode"/>
              </a:rPr>
              <a:t>or  </a:t>
            </a:r>
            <a:r>
              <a:rPr sz="2300" spc="-90" dirty="0">
                <a:solidFill>
                  <a:srgbClr val="666666"/>
                </a:solidFill>
                <a:latin typeface="Lucida Sans Unicode"/>
                <a:cs typeface="Lucida Sans Unicode"/>
              </a:rPr>
              <a:t>change </a:t>
            </a:r>
            <a:r>
              <a:rPr sz="2300" spc="-110" dirty="0">
                <a:solidFill>
                  <a:srgbClr val="666666"/>
                </a:solidFill>
                <a:latin typeface="Lucida Sans Unicode"/>
                <a:cs typeface="Lucida Sans Unicode"/>
              </a:rPr>
              <a:t>app</a:t>
            </a:r>
            <a:r>
              <a:rPr sz="2300" spc="-229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05" dirty="0">
                <a:solidFill>
                  <a:srgbClr val="666666"/>
                </a:solidFill>
                <a:latin typeface="Lucida Sans Unicode"/>
                <a:cs typeface="Lucida Sans Unicode"/>
              </a:rPr>
              <a:t>behavior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666666"/>
              </a:buClr>
              <a:buFont typeface="Lucida Sans Unicode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marR="5080" indent="-155575">
              <a:lnSpc>
                <a:spcPct val="100499"/>
              </a:lnSpc>
              <a:buChar char="⋅"/>
              <a:tabLst>
                <a:tab pos="168910" algn="l"/>
              </a:tabLst>
            </a:pP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Control </a:t>
            </a:r>
            <a:r>
              <a:rPr sz="2300" spc="-150" dirty="0">
                <a:solidFill>
                  <a:srgbClr val="666666"/>
                </a:solidFill>
                <a:latin typeface="Lucida Sans Unicode"/>
                <a:cs typeface="Lucida Sans Unicode"/>
              </a:rPr>
              <a:t>custom</a:t>
            </a:r>
            <a:r>
              <a:rPr sz="2300" spc="-18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45" dirty="0">
                <a:solidFill>
                  <a:srgbClr val="666666"/>
                </a:solidFill>
                <a:latin typeface="Lucida Sans Unicode"/>
                <a:cs typeface="Lucida Sans Unicode"/>
              </a:rPr>
              <a:t>key-value  </a:t>
            </a:r>
            <a:r>
              <a:rPr sz="2300" spc="-125" dirty="0">
                <a:solidFill>
                  <a:srgbClr val="666666"/>
                </a:solidFill>
                <a:latin typeface="Lucida Sans Unicode"/>
                <a:cs typeface="Lucida Sans Unicode"/>
              </a:rPr>
              <a:t>pairs </a:t>
            </a:r>
            <a:r>
              <a:rPr sz="2300" spc="-195" dirty="0">
                <a:solidFill>
                  <a:srgbClr val="666666"/>
                </a:solidFill>
                <a:latin typeface="Lucida Sans Unicode"/>
                <a:cs typeface="Lucida Sans Unicode"/>
              </a:rPr>
              <a:t>from </a:t>
            </a:r>
            <a:r>
              <a:rPr sz="2300" spc="-110" dirty="0">
                <a:solidFill>
                  <a:srgbClr val="666666"/>
                </a:solidFill>
                <a:latin typeface="Lucida Sans Unicode"/>
                <a:cs typeface="Lucida Sans Unicode"/>
              </a:rPr>
              <a:t>the</a:t>
            </a:r>
            <a:r>
              <a:rPr sz="2300" spc="-16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90" dirty="0">
                <a:solidFill>
                  <a:srgbClr val="666666"/>
                </a:solidFill>
                <a:latin typeface="Lucida Sans Unicode"/>
                <a:cs typeface="Lucida Sans Unicode"/>
              </a:rPr>
              <a:t>Console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666666"/>
              </a:buClr>
              <a:buFont typeface="Lucida Sans Unicode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marR="719455" indent="-155575">
              <a:lnSpc>
                <a:spcPct val="100499"/>
              </a:lnSpc>
              <a:buChar char="⋅"/>
              <a:tabLst>
                <a:tab pos="168910" algn="l"/>
              </a:tabLst>
            </a:pPr>
            <a:r>
              <a:rPr sz="2300" spc="-90" dirty="0">
                <a:solidFill>
                  <a:srgbClr val="666666"/>
                </a:solidFill>
                <a:latin typeface="Lucida Sans Unicode"/>
                <a:cs typeface="Lucida Sans Unicode"/>
              </a:rPr>
              <a:t>Changes</a:t>
            </a:r>
            <a:r>
              <a:rPr sz="2300" spc="-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05" dirty="0">
                <a:solidFill>
                  <a:srgbClr val="666666"/>
                </a:solidFill>
                <a:latin typeface="Lucida Sans Unicode"/>
                <a:cs typeface="Lucida Sans Unicode"/>
              </a:rPr>
              <a:t>propagate  </a:t>
            </a:r>
            <a:r>
              <a:rPr sz="2300" spc="-140" dirty="0">
                <a:solidFill>
                  <a:srgbClr val="666666"/>
                </a:solidFill>
                <a:latin typeface="Lucida Sans Unicode"/>
                <a:cs typeface="Lucida Sans Unicode"/>
              </a:rPr>
              <a:t>instantly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9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627380">
              <a:lnSpc>
                <a:spcPct val="100000"/>
              </a:lnSpc>
            </a:pPr>
            <a:r>
              <a:rPr sz="2300" spc="-135" dirty="0">
                <a:solidFill>
                  <a:srgbClr val="FFFFFF"/>
                </a:solidFill>
                <a:latin typeface="Lucida Sans"/>
                <a:cs typeface="Lucida Sans"/>
              </a:rPr>
              <a:t>App </a:t>
            </a:r>
            <a:r>
              <a:rPr sz="2300" spc="-120" dirty="0">
                <a:solidFill>
                  <a:srgbClr val="FFFFFF"/>
                </a:solidFill>
                <a:latin typeface="Lucida Sans"/>
                <a:cs typeface="Lucida Sans"/>
              </a:rPr>
              <a:t>Quality</a:t>
            </a:r>
            <a:r>
              <a:rPr sz="2300" spc="-2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Lucida Sans"/>
                <a:cs typeface="Lucida Sans"/>
              </a:rPr>
              <a:t>Services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7167" y="484021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6D9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8767" y="1614972"/>
            <a:ext cx="3378200" cy="2140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 marR="5080" indent="-155575">
              <a:lnSpc>
                <a:spcPct val="100499"/>
              </a:lnSpc>
              <a:buChar char="⋅"/>
              <a:tabLst>
                <a:tab pos="168910" algn="l"/>
              </a:tabLst>
            </a:pPr>
            <a:r>
              <a:rPr sz="2300" spc="-105" dirty="0">
                <a:solidFill>
                  <a:srgbClr val="666666"/>
                </a:solidFill>
                <a:latin typeface="Lucida Sans Unicode"/>
                <a:cs typeface="Lucida Sans Unicode"/>
              </a:rPr>
              <a:t>Test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on </a:t>
            </a:r>
            <a:r>
              <a:rPr sz="2300" spc="-110" dirty="0">
                <a:solidFill>
                  <a:srgbClr val="666666"/>
                </a:solidFill>
                <a:latin typeface="Lucida Sans Unicode"/>
                <a:cs typeface="Lucida Sans Unicode"/>
              </a:rPr>
              <a:t>the </a:t>
            </a:r>
            <a:r>
              <a:rPr sz="2300" spc="-170" dirty="0">
                <a:solidFill>
                  <a:srgbClr val="666666"/>
                </a:solidFill>
                <a:latin typeface="Lucida Sans Unicode"/>
                <a:cs typeface="Lucida Sans Unicode"/>
              </a:rPr>
              <a:t>most</a:t>
            </a:r>
            <a:r>
              <a:rPr sz="2300" spc="-28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popular  </a:t>
            </a:r>
            <a:r>
              <a:rPr sz="2300" spc="-65" dirty="0">
                <a:solidFill>
                  <a:srgbClr val="666666"/>
                </a:solidFill>
                <a:latin typeface="Lucida Sans Unicode"/>
                <a:cs typeface="Lucida Sans Unicode"/>
              </a:rPr>
              <a:t>devices </a:t>
            </a:r>
            <a:r>
              <a:rPr sz="2300" spc="-100" dirty="0">
                <a:solidFill>
                  <a:srgbClr val="666666"/>
                </a:solidFill>
                <a:latin typeface="Lucida Sans Unicode"/>
                <a:cs typeface="Lucida Sans Unicode"/>
              </a:rPr>
              <a:t>before </a:t>
            </a:r>
            <a:r>
              <a:rPr sz="2300" spc="-114" dirty="0">
                <a:solidFill>
                  <a:srgbClr val="666666"/>
                </a:solidFill>
                <a:latin typeface="Lucida Sans Unicode"/>
                <a:cs typeface="Lucida Sans Unicode"/>
              </a:rPr>
              <a:t>you</a:t>
            </a:r>
            <a:r>
              <a:rPr sz="2300" spc="-30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35" dirty="0">
                <a:solidFill>
                  <a:srgbClr val="666666"/>
                </a:solidFill>
                <a:latin typeface="Lucida Sans Unicode"/>
                <a:cs typeface="Lucida Sans Unicode"/>
              </a:rPr>
              <a:t>ship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Lucida Sans Unicode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10" dirty="0">
                <a:solidFill>
                  <a:srgbClr val="666666"/>
                </a:solidFill>
                <a:latin typeface="Lucida Sans Unicode"/>
                <a:cs typeface="Lucida Sans Unicode"/>
              </a:rPr>
              <a:t>Reports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&amp;</a:t>
            </a:r>
            <a:r>
              <a:rPr sz="2300" spc="-18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05" dirty="0">
                <a:solidFill>
                  <a:srgbClr val="666666"/>
                </a:solidFill>
                <a:latin typeface="Lucida Sans Unicode"/>
                <a:cs typeface="Lucida Sans Unicode"/>
              </a:rPr>
              <a:t>screenshots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Lucida Sans Unicode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95" dirty="0">
                <a:solidFill>
                  <a:srgbClr val="666666"/>
                </a:solidFill>
                <a:latin typeface="Lucida Sans Unicode"/>
                <a:cs typeface="Lucida Sans Unicode"/>
              </a:rPr>
              <a:t>Robo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&amp; </a:t>
            </a:r>
            <a:r>
              <a:rPr sz="2300" spc="-150" dirty="0">
                <a:solidFill>
                  <a:srgbClr val="666666"/>
                </a:solidFill>
                <a:latin typeface="Lucida Sans Unicode"/>
                <a:cs typeface="Lucida Sans Unicode"/>
              </a:rPr>
              <a:t>custom</a:t>
            </a:r>
            <a:r>
              <a:rPr sz="2300" spc="-23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14" dirty="0">
                <a:solidFill>
                  <a:srgbClr val="666666"/>
                </a:solidFill>
                <a:latin typeface="Lucida Sans Unicode"/>
                <a:cs typeface="Lucida Sans Unicode"/>
              </a:rPr>
              <a:t>tests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5854" y="1616734"/>
            <a:ext cx="3324860" cy="178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45" dirty="0">
                <a:solidFill>
                  <a:srgbClr val="666666"/>
                </a:solidFill>
                <a:latin typeface="Lucida Sans Unicode"/>
                <a:cs typeface="Lucida Sans Unicode"/>
              </a:rPr>
              <a:t>See </a:t>
            </a:r>
            <a:r>
              <a:rPr sz="2300" spc="-90" dirty="0">
                <a:solidFill>
                  <a:srgbClr val="666666"/>
                </a:solidFill>
                <a:latin typeface="Lucida Sans Unicode"/>
                <a:cs typeface="Lucida Sans Unicode"/>
              </a:rPr>
              <a:t>crashes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&amp;</a:t>
            </a:r>
            <a:r>
              <a:rPr sz="2300" spc="-44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45" dirty="0">
                <a:solidFill>
                  <a:srgbClr val="666666"/>
                </a:solidFill>
                <a:latin typeface="Lucida Sans Unicode"/>
                <a:cs typeface="Lucida Sans Unicode"/>
              </a:rPr>
              <a:t>impact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Lucida Sans Unicode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00" dirty="0">
                <a:solidFill>
                  <a:srgbClr val="666666"/>
                </a:solidFill>
                <a:latin typeface="Lucida Sans Unicode"/>
                <a:cs typeface="Lucida Sans Unicode"/>
              </a:rPr>
              <a:t>Version </a:t>
            </a:r>
            <a:r>
              <a:rPr sz="2300" spc="-130" dirty="0">
                <a:solidFill>
                  <a:srgbClr val="666666"/>
                </a:solidFill>
                <a:latin typeface="Lucida Sans Unicode"/>
                <a:cs typeface="Lucida Sans Unicode"/>
              </a:rPr>
              <a:t>&amp; </a:t>
            </a:r>
            <a:r>
              <a:rPr sz="2300" spc="40" dirty="0">
                <a:solidFill>
                  <a:srgbClr val="666666"/>
                </a:solidFill>
                <a:latin typeface="Lucida Sans Unicode"/>
                <a:cs typeface="Lucida Sans Unicode"/>
              </a:rPr>
              <a:t>OS</a:t>
            </a:r>
            <a:r>
              <a:rPr sz="2300" spc="-20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90" dirty="0">
                <a:solidFill>
                  <a:srgbClr val="666666"/>
                </a:solidFill>
                <a:latin typeface="Lucida Sans Unicode"/>
                <a:cs typeface="Lucida Sans Unicode"/>
              </a:rPr>
              <a:t>drill-down</a:t>
            </a: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Lucida Sans Unicode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10" dirty="0">
                <a:solidFill>
                  <a:srgbClr val="666666"/>
                </a:solidFill>
                <a:latin typeface="Lucida Sans Unicode"/>
                <a:cs typeface="Lucida Sans Unicode"/>
              </a:rPr>
              <a:t>Integrated </a:t>
            </a:r>
            <a:r>
              <a:rPr sz="2300" spc="-145" dirty="0">
                <a:solidFill>
                  <a:srgbClr val="666666"/>
                </a:solidFill>
                <a:latin typeface="Lucida Sans Unicode"/>
                <a:cs typeface="Lucida Sans Unicode"/>
              </a:rPr>
              <a:t>with</a:t>
            </a:r>
            <a:r>
              <a:rPr sz="2300" spc="-24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2300" spc="-110" dirty="0">
                <a:solidFill>
                  <a:srgbClr val="666666"/>
                </a:solidFill>
                <a:latin typeface="Lucida Sans Unicode"/>
                <a:cs typeface="Lucida Sans Unicode"/>
              </a:rPr>
              <a:t>Analytics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9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2330" y="2765267"/>
            <a:ext cx="3700779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-200" dirty="0">
                <a:solidFill>
                  <a:srgbClr val="FFFFFF"/>
                </a:solidFill>
                <a:latin typeface="Lucida Sans"/>
                <a:cs typeface="Lucida Sans"/>
              </a:rPr>
              <a:t>Grow </a:t>
            </a:r>
            <a:r>
              <a:rPr sz="4500" spc="-265" dirty="0">
                <a:solidFill>
                  <a:srgbClr val="FFFFFF"/>
                </a:solidFill>
                <a:latin typeface="Lucida Sans"/>
                <a:cs typeface="Lucida Sans"/>
              </a:rPr>
              <a:t>your</a:t>
            </a:r>
            <a:r>
              <a:rPr sz="4500" spc="-5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4500" spc="-220" dirty="0">
                <a:solidFill>
                  <a:srgbClr val="FFFFFF"/>
                </a:solidFill>
                <a:latin typeface="Lucida Sans"/>
                <a:cs typeface="Lucida Sans"/>
              </a:rPr>
              <a:t>app</a:t>
            </a:r>
            <a:endParaRPr sz="45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7167" y="484021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6D9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21885" y="2237872"/>
            <a:ext cx="2057400" cy="1390015"/>
          </a:xfrm>
          <a:custGeom>
            <a:avLst/>
            <a:gdLst/>
            <a:ahLst/>
            <a:cxnLst/>
            <a:rect l="l" t="t" r="r" b="b"/>
            <a:pathLst>
              <a:path w="2057400" h="1390014">
                <a:moveTo>
                  <a:pt x="0" y="0"/>
                </a:moveTo>
                <a:lnTo>
                  <a:pt x="2057395" y="0"/>
                </a:lnTo>
                <a:lnTo>
                  <a:pt x="2057395" y="1389594"/>
                </a:lnTo>
                <a:lnTo>
                  <a:pt x="0" y="13895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1319" y="729771"/>
            <a:ext cx="3304368" cy="920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0092" y="364621"/>
            <a:ext cx="4785995" cy="365125"/>
          </a:xfrm>
          <a:custGeom>
            <a:avLst/>
            <a:gdLst/>
            <a:ahLst/>
            <a:cxnLst/>
            <a:rect l="l" t="t" r="r" b="b"/>
            <a:pathLst>
              <a:path w="4785995" h="365125">
                <a:moveTo>
                  <a:pt x="0" y="0"/>
                </a:moveTo>
                <a:lnTo>
                  <a:pt x="4785592" y="0"/>
                </a:lnTo>
                <a:lnTo>
                  <a:pt x="4785592" y="365099"/>
                </a:lnTo>
                <a:lnTo>
                  <a:pt x="0" y="365099"/>
                </a:lnTo>
                <a:lnTo>
                  <a:pt x="0" y="0"/>
                </a:lnTo>
                <a:close/>
              </a:path>
            </a:pathLst>
          </a:custGeom>
          <a:solidFill>
            <a:srgbClr val="36464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3958" y="1302754"/>
            <a:ext cx="4692015" cy="36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015" marR="760730" indent="-234315">
              <a:lnSpc>
                <a:spcPct val="1141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Customize different </a:t>
            </a:r>
            <a:r>
              <a:rPr sz="2300" spc="-95" dirty="0">
                <a:solidFill>
                  <a:srgbClr val="666666"/>
                </a:solidFill>
                <a:latin typeface="Lucida Sans"/>
                <a:cs typeface="Lucida Sans"/>
              </a:rPr>
              <a:t>user  </a:t>
            </a: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experiences </a:t>
            </a:r>
            <a:r>
              <a:rPr sz="2300" spc="-70" dirty="0">
                <a:solidFill>
                  <a:srgbClr val="666666"/>
                </a:solidFill>
                <a:latin typeface="Lucida Sans"/>
                <a:cs typeface="Lucida Sans"/>
              </a:rPr>
              <a:t>via </a:t>
            </a:r>
            <a:r>
              <a:rPr sz="2300" spc="-25" dirty="0">
                <a:solidFill>
                  <a:srgbClr val="666666"/>
                </a:solidFill>
                <a:latin typeface="Lucida Sans"/>
                <a:cs typeface="Lucida Sans"/>
              </a:rPr>
              <a:t>a </a:t>
            </a: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single</a:t>
            </a:r>
            <a:r>
              <a:rPr sz="2300" spc="-4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45" dirty="0">
                <a:solidFill>
                  <a:srgbClr val="666666"/>
                </a:solidFill>
                <a:latin typeface="Lucida Sans"/>
                <a:cs typeface="Lucida Sans"/>
              </a:rPr>
              <a:t>URL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MS PGothic"/>
              <a:buChar char="⋅"/>
            </a:pPr>
            <a:endParaRPr sz="305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75" dirty="0">
                <a:solidFill>
                  <a:srgbClr val="666666"/>
                </a:solidFill>
                <a:latin typeface="Lucida Sans"/>
                <a:cs typeface="Lucida Sans"/>
              </a:rPr>
              <a:t>Works </a:t>
            </a:r>
            <a:r>
              <a:rPr sz="2300" spc="-40" dirty="0">
                <a:solidFill>
                  <a:srgbClr val="666666"/>
                </a:solidFill>
                <a:latin typeface="Lucida Sans"/>
                <a:cs typeface="Lucida Sans"/>
              </a:rPr>
              <a:t>across</a:t>
            </a:r>
            <a:r>
              <a:rPr sz="2300" spc="-31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95" dirty="0">
                <a:solidFill>
                  <a:srgbClr val="666666"/>
                </a:solidFill>
                <a:latin typeface="Lucida Sans"/>
                <a:cs typeface="Lucida Sans"/>
              </a:rPr>
              <a:t>platforms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MS PGothic"/>
              <a:buChar char="⋅"/>
            </a:pPr>
            <a:endParaRPr sz="2700">
              <a:latin typeface="Times New Roman"/>
              <a:cs typeface="Times New Roman"/>
            </a:endParaRPr>
          </a:p>
          <a:p>
            <a:pPr marL="247015" marR="5080" indent="-234315">
              <a:lnSpc>
                <a:spcPct val="1141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45" dirty="0">
                <a:solidFill>
                  <a:srgbClr val="666666"/>
                </a:solidFill>
                <a:latin typeface="Lucida Sans"/>
                <a:cs typeface="Lucida Sans"/>
              </a:rPr>
              <a:t>Preserves URL </a:t>
            </a: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state, </a:t>
            </a:r>
            <a:r>
              <a:rPr sz="2300" spc="-95" dirty="0">
                <a:solidFill>
                  <a:srgbClr val="666666"/>
                </a:solidFill>
                <a:latin typeface="Lucida Sans"/>
                <a:cs typeface="Lucida Sans"/>
              </a:rPr>
              <a:t>even</a:t>
            </a:r>
            <a:r>
              <a:rPr sz="2300" spc="-4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45" dirty="0">
                <a:solidFill>
                  <a:srgbClr val="666666"/>
                </a:solidFill>
                <a:latin typeface="Lucida Sans"/>
                <a:cs typeface="Lucida Sans"/>
              </a:rPr>
              <a:t>through 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app </a:t>
            </a:r>
            <a:r>
              <a:rPr sz="2300" spc="-90" dirty="0">
                <a:solidFill>
                  <a:srgbClr val="666666"/>
                </a:solidFill>
                <a:latin typeface="Lucida Sans"/>
                <a:cs typeface="Lucida Sans"/>
              </a:rPr>
              <a:t>install</a:t>
            </a:r>
            <a:r>
              <a:rPr sz="2300" spc="-254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80" dirty="0">
                <a:solidFill>
                  <a:srgbClr val="666666"/>
                </a:solidFill>
                <a:latin typeface="Lucida Sans"/>
                <a:cs typeface="Lucida Sans"/>
              </a:rPr>
              <a:t>flow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MS PGothic"/>
              <a:buChar char="⋅"/>
            </a:pPr>
            <a:endParaRPr sz="305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75" dirty="0">
                <a:solidFill>
                  <a:srgbClr val="666666"/>
                </a:solidFill>
                <a:latin typeface="Lucida Sans"/>
                <a:cs typeface="Lucida Sans"/>
              </a:rPr>
              <a:t>Analytics</a:t>
            </a:r>
            <a:r>
              <a:rPr sz="2300" spc="-229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insights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95838" y="3105518"/>
            <a:ext cx="509098" cy="524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2384" y="3077893"/>
            <a:ext cx="509098" cy="52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4752" y="1486286"/>
            <a:ext cx="4166870" cy="316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50" dirty="0">
                <a:solidFill>
                  <a:srgbClr val="666666"/>
                </a:solidFill>
                <a:latin typeface="Lucida Sans"/>
                <a:cs typeface="Lucida Sans"/>
              </a:rPr>
              <a:t>Drop-in </a:t>
            </a: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widget for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app</a:t>
            </a:r>
            <a:r>
              <a:rPr sz="2300" spc="-31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10" dirty="0">
                <a:solidFill>
                  <a:srgbClr val="666666"/>
                </a:solidFill>
                <a:latin typeface="Lucida Sans"/>
                <a:cs typeface="Lucida Sans"/>
              </a:rPr>
              <a:t>sharing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MS PGothic"/>
              <a:buChar char="⋅"/>
            </a:pPr>
            <a:endParaRPr sz="305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90" dirty="0">
                <a:solidFill>
                  <a:srgbClr val="666666"/>
                </a:solidFill>
                <a:latin typeface="Lucida Sans"/>
                <a:cs typeface="Lucida Sans"/>
              </a:rPr>
              <a:t>Supports </a:t>
            </a:r>
            <a:r>
              <a:rPr sz="2300" spc="90" dirty="0">
                <a:solidFill>
                  <a:srgbClr val="666666"/>
                </a:solidFill>
                <a:latin typeface="Lucida Sans"/>
                <a:cs typeface="Lucida Sans"/>
              </a:rPr>
              <a:t>SMS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2300" spc="-54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65" dirty="0">
                <a:solidFill>
                  <a:srgbClr val="666666"/>
                </a:solidFill>
                <a:latin typeface="Lucida Sans"/>
                <a:cs typeface="Lucida Sans"/>
              </a:rPr>
              <a:t>Email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MS PGothic"/>
              <a:buChar char="⋅"/>
            </a:pPr>
            <a:endParaRPr sz="2700">
              <a:latin typeface="Times New Roman"/>
              <a:cs typeface="Times New Roman"/>
            </a:endParaRPr>
          </a:p>
          <a:p>
            <a:pPr marL="247015" marR="353060" indent="-234315">
              <a:lnSpc>
                <a:spcPct val="1141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90" dirty="0">
                <a:solidFill>
                  <a:srgbClr val="666666"/>
                </a:solidFill>
                <a:latin typeface="Lucida Sans"/>
                <a:cs typeface="Lucida Sans"/>
              </a:rPr>
              <a:t>Recipient suggestions</a:t>
            </a:r>
            <a:r>
              <a:rPr sz="2300" spc="-26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from  </a:t>
            </a: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Google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MS PGothic"/>
              <a:buChar char="⋅"/>
            </a:pPr>
            <a:endParaRPr sz="305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80" dirty="0">
                <a:solidFill>
                  <a:srgbClr val="666666"/>
                </a:solidFill>
                <a:latin typeface="Lucida Sans"/>
                <a:cs typeface="Lucida Sans"/>
              </a:rPr>
              <a:t>Built </a:t>
            </a:r>
            <a:r>
              <a:rPr sz="2300" spc="-135" dirty="0">
                <a:solidFill>
                  <a:srgbClr val="666666"/>
                </a:solidFill>
                <a:latin typeface="Lucida Sans"/>
                <a:cs typeface="Lucida Sans"/>
              </a:rPr>
              <a:t>on </a:t>
            </a: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Dynamic</a:t>
            </a:r>
            <a:r>
              <a:rPr sz="2300" spc="-30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90" dirty="0">
                <a:solidFill>
                  <a:srgbClr val="666666"/>
                </a:solidFill>
                <a:latin typeface="Lucida Sans"/>
                <a:cs typeface="Lucida Sans"/>
              </a:rPr>
              <a:t>Links</a:t>
            </a:r>
            <a:endParaRPr sz="23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31737" y="2549189"/>
            <a:ext cx="1098550" cy="755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600"/>
              </a:lnSpc>
            </a:pPr>
            <a:r>
              <a:rPr sz="1600" u="heavy" spc="-1250" dirty="0">
                <a:solidFill>
                  <a:srgbClr val="3B77D8"/>
                </a:solidFill>
                <a:latin typeface="Arial"/>
                <a:cs typeface="Arial"/>
              </a:rPr>
              <a:t>G</a:t>
            </a:r>
            <a:r>
              <a:rPr sz="1600" u="heavy" spc="-5" dirty="0">
                <a:solidFill>
                  <a:srgbClr val="3B77D8"/>
                </a:solidFill>
                <a:latin typeface="Arial"/>
                <a:cs typeface="Arial"/>
              </a:rPr>
              <a:t>et 15% </a:t>
            </a:r>
            <a:r>
              <a:rPr sz="1600" u="heavy" dirty="0">
                <a:solidFill>
                  <a:srgbClr val="3B77D8"/>
                </a:solidFill>
                <a:latin typeface="Arial"/>
                <a:cs typeface="Arial"/>
              </a:rPr>
              <a:t>off </a:t>
            </a:r>
            <a:r>
              <a:rPr sz="1600" u="heavy" spc="-800" dirty="0">
                <a:solidFill>
                  <a:srgbClr val="3B77D8"/>
                </a:solidFill>
                <a:latin typeface="Arial"/>
                <a:cs typeface="Arial"/>
              </a:rPr>
              <a:t>y </a:t>
            </a:r>
            <a:r>
              <a:rPr sz="1600" u="heavy" spc="-434" dirty="0">
                <a:solidFill>
                  <a:srgbClr val="3B77D8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3B77D8"/>
                </a:solidFill>
                <a:latin typeface="Arial"/>
                <a:cs typeface="Arial"/>
              </a:rPr>
              <a:t>our</a:t>
            </a:r>
            <a:r>
              <a:rPr sz="1600" u="heavy" spc="-70" dirty="0">
                <a:solidFill>
                  <a:srgbClr val="3B77D8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3B77D8"/>
                </a:solidFill>
                <a:latin typeface="Arial"/>
                <a:cs typeface="Arial"/>
              </a:rPr>
              <a:t>first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u="heavy" spc="-894" dirty="0">
                <a:solidFill>
                  <a:srgbClr val="3B77D8"/>
                </a:solidFill>
                <a:latin typeface="Arial"/>
                <a:cs typeface="Arial"/>
              </a:rPr>
              <a:t>o</a:t>
            </a:r>
            <a:r>
              <a:rPr sz="1600" u="heavy" dirty="0">
                <a:solidFill>
                  <a:srgbClr val="3B77D8"/>
                </a:solidFill>
                <a:latin typeface="Times New Roman"/>
                <a:cs typeface="Times New Roman"/>
              </a:rPr>
              <a:t> </a:t>
            </a:r>
            <a:r>
              <a:rPr sz="1600" spc="105" dirty="0">
                <a:solidFill>
                  <a:srgbClr val="3B77D8"/>
                </a:solidFill>
                <a:latin typeface="Times New Roman"/>
                <a:cs typeface="Times New Roman"/>
              </a:rPr>
              <a:t> </a:t>
            </a:r>
            <a:r>
              <a:rPr sz="1600" u="heavy" spc="-5" dirty="0">
                <a:solidFill>
                  <a:srgbClr val="3B77D8"/>
                </a:solidFill>
                <a:latin typeface="Arial"/>
                <a:cs typeface="Arial"/>
              </a:rPr>
              <a:t>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10311" y="2884694"/>
            <a:ext cx="624840" cy="3810"/>
          </a:xfrm>
          <a:custGeom>
            <a:avLst/>
            <a:gdLst/>
            <a:ahLst/>
            <a:cxnLst/>
            <a:rect l="l" t="t" r="r" b="b"/>
            <a:pathLst>
              <a:path w="624840" h="3810">
                <a:moveTo>
                  <a:pt x="0" y="3724"/>
                </a:moveTo>
                <a:lnTo>
                  <a:pt x="624623" y="0"/>
                </a:lnTo>
              </a:path>
            </a:pathLst>
          </a:custGeom>
          <a:ln w="3809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34560" y="2821769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749" y="125849"/>
                </a:moveTo>
                <a:lnTo>
                  <a:pt x="173249" y="61899"/>
                </a:lnTo>
                <a:lnTo>
                  <a:pt x="0" y="0"/>
                </a:lnTo>
                <a:lnTo>
                  <a:pt x="749" y="125849"/>
                </a:lnTo>
                <a:close/>
              </a:path>
            </a:pathLst>
          </a:custGeom>
          <a:ln w="3809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1893" y="3108268"/>
            <a:ext cx="737235" cy="265430"/>
          </a:xfrm>
          <a:custGeom>
            <a:avLst/>
            <a:gdLst/>
            <a:ahLst/>
            <a:cxnLst/>
            <a:rect l="l" t="t" r="r" b="b"/>
            <a:pathLst>
              <a:path w="737235" h="265429">
                <a:moveTo>
                  <a:pt x="0" y="44149"/>
                </a:moveTo>
                <a:lnTo>
                  <a:pt x="3471" y="26968"/>
                </a:lnTo>
                <a:lnTo>
                  <a:pt x="12937" y="12934"/>
                </a:lnTo>
                <a:lnTo>
                  <a:pt x="26978" y="3470"/>
                </a:lnTo>
                <a:lnTo>
                  <a:pt x="44174" y="0"/>
                </a:lnTo>
                <a:lnTo>
                  <a:pt x="692948" y="0"/>
                </a:lnTo>
                <a:lnTo>
                  <a:pt x="729684" y="19660"/>
                </a:lnTo>
                <a:lnTo>
                  <a:pt x="737098" y="44149"/>
                </a:lnTo>
                <a:lnTo>
                  <a:pt x="737098" y="220749"/>
                </a:lnTo>
                <a:lnTo>
                  <a:pt x="733631" y="237931"/>
                </a:lnTo>
                <a:lnTo>
                  <a:pt x="724173" y="251965"/>
                </a:lnTo>
                <a:lnTo>
                  <a:pt x="710140" y="261428"/>
                </a:lnTo>
                <a:lnTo>
                  <a:pt x="692948" y="264899"/>
                </a:lnTo>
                <a:lnTo>
                  <a:pt x="44174" y="264899"/>
                </a:lnTo>
                <a:lnTo>
                  <a:pt x="26978" y="261428"/>
                </a:lnTo>
                <a:lnTo>
                  <a:pt x="12937" y="251965"/>
                </a:lnTo>
                <a:lnTo>
                  <a:pt x="3471" y="237931"/>
                </a:lnTo>
                <a:lnTo>
                  <a:pt x="0" y="220749"/>
                </a:lnTo>
                <a:lnTo>
                  <a:pt x="0" y="441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68843" y="1866296"/>
            <a:ext cx="1189355" cy="16484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04139" marR="97155" algn="ctr">
              <a:lnSpc>
                <a:spcPct val="101600"/>
              </a:lnSpc>
              <a:spcBef>
                <a:spcPts val="580"/>
              </a:spcBef>
            </a:pPr>
            <a:r>
              <a:rPr sz="1600" b="1" spc="-10" dirty="0">
                <a:solidFill>
                  <a:srgbClr val="E94234"/>
                </a:solidFill>
                <a:latin typeface="Trebuchet MS"/>
                <a:cs typeface="Trebuchet MS"/>
              </a:rPr>
              <a:t>Share</a:t>
            </a:r>
            <a:r>
              <a:rPr sz="1600" b="1" spc="-165" dirty="0">
                <a:solidFill>
                  <a:srgbClr val="E94234"/>
                </a:solidFill>
                <a:latin typeface="Trebuchet MS"/>
                <a:cs typeface="Trebuchet MS"/>
              </a:rPr>
              <a:t> </a:t>
            </a:r>
            <a:r>
              <a:rPr sz="1600" b="1" spc="15" dirty="0">
                <a:solidFill>
                  <a:srgbClr val="E94234"/>
                </a:solidFill>
                <a:latin typeface="Trebuchet MS"/>
                <a:cs typeface="Trebuchet MS"/>
              </a:rPr>
              <a:t>15%  </a:t>
            </a:r>
            <a:r>
              <a:rPr sz="1600" b="1" spc="-60" dirty="0">
                <a:solidFill>
                  <a:srgbClr val="E94234"/>
                </a:solidFill>
                <a:latin typeface="Trebuchet MS"/>
                <a:cs typeface="Trebuchet MS"/>
              </a:rPr>
              <a:t>off</a:t>
            </a:r>
            <a:r>
              <a:rPr sz="1600" spc="-60" dirty="0">
                <a:solidFill>
                  <a:srgbClr val="E94234"/>
                </a:solidFill>
                <a:latin typeface="Lucida Sans"/>
                <a:cs typeface="Lucida Sans"/>
              </a:rPr>
              <a:t>, </a:t>
            </a:r>
            <a:r>
              <a:rPr sz="1600" spc="-75" dirty="0">
                <a:solidFill>
                  <a:srgbClr val="E94234"/>
                </a:solidFill>
                <a:latin typeface="Lucida Sans"/>
                <a:cs typeface="Lucida Sans"/>
              </a:rPr>
              <a:t>for</a:t>
            </a:r>
            <a:r>
              <a:rPr sz="1600" spc="-245" dirty="0">
                <a:solidFill>
                  <a:srgbClr val="E94234"/>
                </a:solidFill>
                <a:latin typeface="Lucida Sans"/>
                <a:cs typeface="Lucida Sans"/>
              </a:rPr>
              <a:t> </a:t>
            </a:r>
            <a:r>
              <a:rPr sz="1600" spc="-90" dirty="0">
                <a:solidFill>
                  <a:srgbClr val="E94234"/>
                </a:solidFill>
                <a:latin typeface="Lucida Sans"/>
                <a:cs typeface="Lucida Sans"/>
              </a:rPr>
              <a:t>you  </a:t>
            </a:r>
            <a:r>
              <a:rPr sz="1600" spc="-80" dirty="0">
                <a:solidFill>
                  <a:srgbClr val="E94234"/>
                </a:solidFill>
                <a:latin typeface="Lucida Sans"/>
                <a:cs typeface="Lucida Sans"/>
              </a:rPr>
              <a:t>and  </a:t>
            </a:r>
            <a:r>
              <a:rPr sz="1600" spc="-75" dirty="0">
                <a:solidFill>
                  <a:srgbClr val="E94234"/>
                </a:solidFill>
                <a:latin typeface="Lucida Sans"/>
                <a:cs typeface="Lucida Sans"/>
              </a:rPr>
              <a:t>friends!</a:t>
            </a:r>
            <a:endParaRPr sz="16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Lucida Sans"/>
                <a:cs typeface="Lucida Sans"/>
              </a:rPr>
              <a:t>SEND</a:t>
            </a:r>
            <a:endParaRPr sz="11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56941" y="1032149"/>
            <a:ext cx="1327150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60" dirty="0">
                <a:solidFill>
                  <a:srgbClr val="666666"/>
                </a:solidFill>
              </a:rPr>
              <a:t>in</a:t>
            </a:r>
            <a:r>
              <a:rPr sz="2700" spc="-275" dirty="0">
                <a:solidFill>
                  <a:srgbClr val="666666"/>
                </a:solidFill>
              </a:rPr>
              <a:t> </a:t>
            </a:r>
            <a:r>
              <a:rPr sz="2700" spc="-95" dirty="0">
                <a:solidFill>
                  <a:srgbClr val="666666"/>
                </a:solidFill>
              </a:rPr>
              <a:t>action</a:t>
            </a:r>
            <a:endParaRPr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6895" y="1402894"/>
            <a:ext cx="3590925" cy="3537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90" dirty="0">
                <a:solidFill>
                  <a:srgbClr val="666666"/>
                </a:solidFill>
                <a:latin typeface="Lucida Sans"/>
                <a:cs typeface="Lucida Sans"/>
              </a:rPr>
              <a:t>Universal </a:t>
            </a:r>
            <a:r>
              <a:rPr sz="2300" spc="-135" dirty="0">
                <a:solidFill>
                  <a:srgbClr val="666666"/>
                </a:solidFill>
                <a:latin typeface="Lucida Sans"/>
                <a:cs typeface="Lucida Sans"/>
              </a:rPr>
              <a:t>App</a:t>
            </a:r>
            <a:r>
              <a:rPr sz="2300" spc="-2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95" dirty="0">
                <a:solidFill>
                  <a:srgbClr val="666666"/>
                </a:solidFill>
                <a:latin typeface="Lucida Sans"/>
                <a:cs typeface="Lucida Sans"/>
              </a:rPr>
              <a:t>Campaigns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MS PGothic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30" dirty="0">
                <a:solidFill>
                  <a:srgbClr val="666666"/>
                </a:solidFill>
                <a:latin typeface="Lucida Sans"/>
                <a:cs typeface="Lucida Sans"/>
              </a:rPr>
              <a:t>2B </a:t>
            </a:r>
            <a:r>
              <a:rPr sz="2300" spc="-95" dirty="0">
                <a:solidFill>
                  <a:srgbClr val="666666"/>
                </a:solidFill>
                <a:latin typeface="Lucida Sans"/>
                <a:cs typeface="Lucida Sans"/>
              </a:rPr>
              <a:t>downloads </a:t>
            </a:r>
            <a:r>
              <a:rPr sz="2300" spc="-11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2300" spc="-409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90" dirty="0">
                <a:solidFill>
                  <a:srgbClr val="666666"/>
                </a:solidFill>
                <a:latin typeface="Lucida Sans"/>
                <a:cs typeface="Lucida Sans"/>
              </a:rPr>
              <a:t>date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MS PGothic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35" dirty="0">
                <a:solidFill>
                  <a:srgbClr val="666666"/>
                </a:solidFill>
                <a:latin typeface="Lucida Sans"/>
                <a:cs typeface="Lucida Sans"/>
              </a:rPr>
              <a:t>Android </a:t>
            </a:r>
            <a:r>
              <a:rPr sz="2300" spc="-180" dirty="0">
                <a:solidFill>
                  <a:srgbClr val="666666"/>
                </a:solidFill>
                <a:latin typeface="Lucida Sans"/>
                <a:cs typeface="Lucida Sans"/>
              </a:rPr>
              <a:t>&amp;</a:t>
            </a:r>
            <a:r>
              <a:rPr sz="2300" spc="-2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65" dirty="0">
                <a:solidFill>
                  <a:srgbClr val="666666"/>
                </a:solidFill>
                <a:latin typeface="Lucida Sans"/>
                <a:cs typeface="Lucida Sans"/>
              </a:rPr>
              <a:t>iOS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MS PGothic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Audience</a:t>
            </a:r>
            <a:r>
              <a:rPr sz="2300" spc="-22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re-targeting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666666"/>
              </a:buClr>
              <a:buFont typeface="MS PGothic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marR="198120" indent="-234315">
              <a:lnSpc>
                <a:spcPct val="100499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Conversion </a:t>
            </a:r>
            <a:r>
              <a:rPr sz="2300" spc="-110" dirty="0">
                <a:solidFill>
                  <a:srgbClr val="666666"/>
                </a:solidFill>
                <a:latin typeface="Lucida Sans"/>
                <a:cs typeface="Lucida Sans"/>
              </a:rPr>
              <a:t>tracking</a:t>
            </a:r>
            <a:r>
              <a:rPr sz="2300" spc="-2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and  </a:t>
            </a:r>
            <a:r>
              <a:rPr sz="2300" spc="-120" dirty="0">
                <a:solidFill>
                  <a:srgbClr val="666666"/>
                </a:solidFill>
                <a:latin typeface="Lucida Sans"/>
                <a:cs typeface="Lucida Sans"/>
              </a:rPr>
              <a:t>optimization</a:t>
            </a:r>
            <a:endParaRPr sz="23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21885" y="974558"/>
            <a:ext cx="2057400" cy="1263650"/>
          </a:xfrm>
          <a:custGeom>
            <a:avLst/>
            <a:gdLst/>
            <a:ahLst/>
            <a:cxnLst/>
            <a:rect l="l" t="t" r="r" b="b"/>
            <a:pathLst>
              <a:path w="2057400" h="1263650">
                <a:moveTo>
                  <a:pt x="0" y="0"/>
                </a:moveTo>
                <a:lnTo>
                  <a:pt x="2057395" y="0"/>
                </a:lnTo>
                <a:lnTo>
                  <a:pt x="2057395" y="1263297"/>
                </a:lnTo>
                <a:lnTo>
                  <a:pt x="0" y="12632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6986" y="697798"/>
            <a:ext cx="2067570" cy="4209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57015" y="1246777"/>
            <a:ext cx="1797913" cy="3660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4915" y="1695929"/>
            <a:ext cx="1578896" cy="2812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8011" y="1215647"/>
            <a:ext cx="1788711" cy="3176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2370" y="1901179"/>
            <a:ext cx="3032760" cy="2129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015" marR="5080" indent="-234315">
              <a:lnSpc>
                <a:spcPct val="100499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Integrate </a:t>
            </a:r>
            <a:r>
              <a:rPr sz="2300" spc="-110" dirty="0">
                <a:solidFill>
                  <a:srgbClr val="666666"/>
                </a:solidFill>
                <a:latin typeface="Lucida Sans"/>
                <a:cs typeface="Lucida Sans"/>
              </a:rPr>
              <a:t>with</a:t>
            </a:r>
            <a:r>
              <a:rPr sz="2300" spc="-27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Google  </a:t>
            </a:r>
            <a:r>
              <a:rPr sz="2300" spc="-45" dirty="0">
                <a:solidFill>
                  <a:srgbClr val="666666"/>
                </a:solidFill>
                <a:latin typeface="Lucida Sans"/>
                <a:cs typeface="Lucida Sans"/>
              </a:rPr>
              <a:t>Search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MS PGothic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40" dirty="0">
                <a:solidFill>
                  <a:srgbClr val="666666"/>
                </a:solidFill>
                <a:latin typeface="Lucida Sans"/>
                <a:cs typeface="Lucida Sans"/>
              </a:rPr>
              <a:t>Index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app</a:t>
            </a:r>
            <a:r>
              <a:rPr sz="2300" spc="-24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content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MS PGothic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40" dirty="0">
                <a:solidFill>
                  <a:srgbClr val="666666"/>
                </a:solidFill>
                <a:latin typeface="Lucida Sans"/>
                <a:cs typeface="Lucida Sans"/>
              </a:rPr>
              <a:t>Boost </a:t>
            </a:r>
            <a:r>
              <a:rPr sz="2300" spc="-65" dirty="0">
                <a:solidFill>
                  <a:srgbClr val="666666"/>
                </a:solidFill>
                <a:latin typeface="Lucida Sans"/>
                <a:cs typeface="Lucida Sans"/>
              </a:rPr>
              <a:t>search</a:t>
            </a:r>
            <a:r>
              <a:rPr sz="2300" spc="-35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35" dirty="0">
                <a:solidFill>
                  <a:srgbClr val="666666"/>
                </a:solidFill>
                <a:latin typeface="Lucida Sans"/>
                <a:cs typeface="Lucida Sans"/>
              </a:rPr>
              <a:t>ranking</a:t>
            </a:r>
            <a:endParaRPr sz="23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037" y="1408347"/>
            <a:ext cx="2908879" cy="3735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8329" y="2126020"/>
            <a:ext cx="2522294" cy="301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1789" y="1445047"/>
            <a:ext cx="2940144" cy="3698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80239" y="2029245"/>
            <a:ext cx="2672094" cy="31142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802" y="1645324"/>
            <a:ext cx="3697604" cy="2651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75" dirty="0">
                <a:solidFill>
                  <a:srgbClr val="666666"/>
                </a:solidFill>
                <a:latin typeface="Lucida Sans"/>
                <a:cs typeface="Lucida Sans"/>
              </a:rPr>
              <a:t>Simple </a:t>
            </a:r>
            <a:r>
              <a:rPr sz="2300" spc="-140" dirty="0">
                <a:solidFill>
                  <a:srgbClr val="666666"/>
                </a:solidFill>
                <a:latin typeface="Lucida Sans"/>
                <a:cs typeface="Lucida Sans"/>
              </a:rPr>
              <a:t>UI, </a:t>
            </a:r>
            <a:r>
              <a:rPr sz="2300" spc="-110" dirty="0">
                <a:solidFill>
                  <a:srgbClr val="666666"/>
                </a:solidFill>
                <a:latin typeface="Lucida Sans"/>
                <a:cs typeface="Lucida Sans"/>
              </a:rPr>
              <a:t>with </a:t>
            </a:r>
            <a:r>
              <a:rPr sz="2300" spc="-135" dirty="0">
                <a:solidFill>
                  <a:srgbClr val="666666"/>
                </a:solidFill>
                <a:latin typeface="Lucida Sans"/>
                <a:cs typeface="Lucida Sans"/>
              </a:rPr>
              <a:t>no</a:t>
            </a:r>
            <a:r>
              <a:rPr sz="2300" spc="-37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10" dirty="0">
                <a:solidFill>
                  <a:srgbClr val="666666"/>
                </a:solidFill>
                <a:latin typeface="Lucida Sans"/>
                <a:cs typeface="Lucida Sans"/>
              </a:rPr>
              <a:t>coding</a:t>
            </a:r>
            <a:endParaRPr sz="23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66666"/>
              </a:buClr>
              <a:buFont typeface="MS PGothic"/>
              <a:buChar char="⋅"/>
            </a:pPr>
            <a:endParaRPr sz="2800" dirty="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80" dirty="0">
                <a:solidFill>
                  <a:srgbClr val="666666"/>
                </a:solidFill>
                <a:latin typeface="Lucida Sans"/>
                <a:cs typeface="Lucida Sans"/>
              </a:rPr>
              <a:t>Built </a:t>
            </a:r>
            <a:r>
              <a:rPr sz="2300" spc="-135" dirty="0">
                <a:solidFill>
                  <a:srgbClr val="666666"/>
                </a:solidFill>
                <a:latin typeface="Lucida Sans"/>
                <a:cs typeface="Lucida Sans"/>
              </a:rPr>
              <a:t>on </a:t>
            </a:r>
            <a:r>
              <a:rPr sz="2300" spc="-125" dirty="0">
                <a:solidFill>
                  <a:srgbClr val="666666"/>
                </a:solidFill>
                <a:latin typeface="Lucida Sans"/>
                <a:cs typeface="Lucida Sans"/>
              </a:rPr>
              <a:t>Cloud</a:t>
            </a:r>
            <a:r>
              <a:rPr sz="2300" spc="-2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70" dirty="0">
                <a:solidFill>
                  <a:srgbClr val="666666"/>
                </a:solidFill>
                <a:latin typeface="Lucida Sans"/>
                <a:cs typeface="Lucida Sans"/>
              </a:rPr>
              <a:t>Messaging</a:t>
            </a:r>
            <a:endParaRPr sz="23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66666"/>
              </a:buClr>
              <a:buFont typeface="MS PGothic"/>
              <a:buChar char="⋅"/>
            </a:pPr>
            <a:endParaRPr sz="2800" dirty="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Audience</a:t>
            </a:r>
            <a:r>
              <a:rPr sz="2300" spc="-22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targeting</a:t>
            </a:r>
            <a:endParaRPr sz="23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66666"/>
              </a:buClr>
              <a:buFont typeface="MS PGothic"/>
              <a:buChar char="⋅"/>
            </a:pPr>
            <a:endParaRPr sz="2800" dirty="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Conversion </a:t>
            </a:r>
            <a:r>
              <a:rPr sz="2300" spc="-120" dirty="0">
                <a:solidFill>
                  <a:srgbClr val="666666"/>
                </a:solidFill>
                <a:latin typeface="Lucida Sans"/>
                <a:cs typeface="Lucida Sans"/>
              </a:rPr>
              <a:t>funnel</a:t>
            </a:r>
            <a:r>
              <a:rPr sz="2300" spc="-24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insights</a:t>
            </a:r>
            <a:endParaRPr sz="2300" dirty="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7015" y="3995794"/>
            <a:ext cx="437999" cy="369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445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987" y="346724"/>
            <a:ext cx="8851994" cy="4649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3112" y="430864"/>
            <a:ext cx="7019210" cy="4168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9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2330" y="2765267"/>
            <a:ext cx="4866005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-140" dirty="0">
                <a:solidFill>
                  <a:srgbClr val="FFFFFF"/>
                </a:solidFill>
                <a:latin typeface="Lucida Sans"/>
                <a:cs typeface="Lucida Sans"/>
              </a:rPr>
              <a:t>Earn </a:t>
            </a:r>
            <a:r>
              <a:rPr sz="4500" spc="-220" dirty="0">
                <a:solidFill>
                  <a:srgbClr val="FFFFFF"/>
                </a:solidFill>
                <a:latin typeface="Lucida Sans"/>
                <a:cs typeface="Lucida Sans"/>
              </a:rPr>
              <a:t>from </a:t>
            </a:r>
            <a:r>
              <a:rPr sz="4500" spc="-265" dirty="0">
                <a:solidFill>
                  <a:srgbClr val="FFFFFF"/>
                </a:solidFill>
                <a:latin typeface="Lucida Sans"/>
                <a:cs typeface="Lucida Sans"/>
              </a:rPr>
              <a:t>your</a:t>
            </a:r>
            <a:r>
              <a:rPr sz="4500" spc="-6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4500" spc="-220" dirty="0">
                <a:solidFill>
                  <a:srgbClr val="FFFFFF"/>
                </a:solidFill>
                <a:latin typeface="Lucida Sans"/>
                <a:cs typeface="Lucida Sans"/>
              </a:rPr>
              <a:t>app</a:t>
            </a:r>
            <a:endParaRPr sz="45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7167" y="484021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6D9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21319" y="0"/>
            <a:ext cx="3086843" cy="1352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"/>
            <a:ext cx="9143981" cy="5143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802" y="1653626"/>
            <a:ext cx="3486150" cy="2480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Engaging</a:t>
            </a:r>
            <a:r>
              <a:rPr sz="2300" spc="-22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95" dirty="0">
                <a:solidFill>
                  <a:srgbClr val="666666"/>
                </a:solidFill>
                <a:latin typeface="Lucida Sans"/>
                <a:cs typeface="Lucida Sans"/>
              </a:rPr>
              <a:t>formats:</a:t>
            </a:r>
            <a:endParaRPr sz="2300">
              <a:latin typeface="Lucida Sans"/>
              <a:cs typeface="Lucida Sans"/>
            </a:endParaRPr>
          </a:p>
          <a:p>
            <a:pPr marL="247015">
              <a:lnSpc>
                <a:spcPct val="100000"/>
              </a:lnSpc>
              <a:spcBef>
                <a:spcPts val="15"/>
              </a:spcBef>
            </a:pPr>
            <a:r>
              <a:rPr sz="2300" spc="-135" dirty="0">
                <a:solidFill>
                  <a:srgbClr val="666666"/>
                </a:solidFill>
                <a:latin typeface="Lucida Sans"/>
                <a:cs typeface="Lucida Sans"/>
              </a:rPr>
              <a:t>video, </a:t>
            </a: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interstitial </a:t>
            </a:r>
            <a:r>
              <a:rPr sz="2300" spc="-180" dirty="0">
                <a:solidFill>
                  <a:srgbClr val="666666"/>
                </a:solidFill>
                <a:latin typeface="Lucida Sans"/>
                <a:cs typeface="Lucida Sans"/>
              </a:rPr>
              <a:t>&amp;</a:t>
            </a:r>
            <a:r>
              <a:rPr sz="2300" spc="-25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95" dirty="0">
                <a:solidFill>
                  <a:srgbClr val="666666"/>
                </a:solidFill>
                <a:latin typeface="Lucida Sans"/>
                <a:cs typeface="Lucida Sans"/>
              </a:rPr>
              <a:t>native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00" dirty="0">
                <a:solidFill>
                  <a:srgbClr val="666666"/>
                </a:solidFill>
                <a:latin typeface="Lucida Sans"/>
                <a:cs typeface="Lucida Sans"/>
              </a:rPr>
              <a:t>1M+ </a:t>
            </a:r>
            <a:r>
              <a:rPr sz="2300" spc="-85" dirty="0">
                <a:solidFill>
                  <a:srgbClr val="666666"/>
                </a:solidFill>
                <a:latin typeface="Lucida Sans"/>
                <a:cs typeface="Lucida Sans"/>
              </a:rPr>
              <a:t>apps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using</a:t>
            </a:r>
            <a:r>
              <a:rPr sz="2300" spc="-35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95" dirty="0">
                <a:solidFill>
                  <a:srgbClr val="666666"/>
                </a:solidFill>
                <a:latin typeface="Lucida Sans"/>
                <a:cs typeface="Lucida Sans"/>
              </a:rPr>
              <a:t>AdMob</a:t>
            </a:r>
            <a:endParaRPr sz="23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666666"/>
              </a:buClr>
              <a:buFont typeface="MS PGothic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marR="102235" indent="-234315">
              <a:lnSpc>
                <a:spcPct val="100499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Integrated </a:t>
            </a:r>
            <a:r>
              <a:rPr sz="2300" spc="-110" dirty="0">
                <a:solidFill>
                  <a:srgbClr val="666666"/>
                </a:solidFill>
                <a:latin typeface="Lucida Sans"/>
                <a:cs typeface="Lucida Sans"/>
              </a:rPr>
              <a:t>with</a:t>
            </a:r>
            <a:r>
              <a:rPr sz="2300" spc="-254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70" dirty="0">
                <a:solidFill>
                  <a:srgbClr val="666666"/>
                </a:solidFill>
                <a:latin typeface="Lucida Sans"/>
                <a:cs typeface="Lucida Sans"/>
              </a:rPr>
              <a:t>Firebase  </a:t>
            </a:r>
            <a:r>
              <a:rPr sz="2300" spc="-55" dirty="0">
                <a:solidFill>
                  <a:srgbClr val="666666"/>
                </a:solidFill>
                <a:latin typeface="Lucida Sans"/>
                <a:cs typeface="Lucida Sans"/>
              </a:rPr>
              <a:t>SDK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37789" y="1306072"/>
            <a:ext cx="1793321" cy="3600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21288" y="1662596"/>
            <a:ext cx="1621954" cy="28834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81934" y="1212590"/>
            <a:ext cx="1332472" cy="1332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20609" y="3338218"/>
            <a:ext cx="1332472" cy="1332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559" y="2725547"/>
            <a:ext cx="457198" cy="4321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9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2330" y="2765267"/>
            <a:ext cx="4107815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-130" dirty="0">
                <a:solidFill>
                  <a:srgbClr val="FFFFFF"/>
                </a:solidFill>
                <a:latin typeface="Lucida Sans"/>
                <a:cs typeface="Lucida Sans"/>
              </a:rPr>
              <a:t>Firebase</a:t>
            </a:r>
            <a:r>
              <a:rPr sz="4500" spc="-41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4500" spc="-135" dirty="0">
                <a:solidFill>
                  <a:srgbClr val="FFFFFF"/>
                </a:solidFill>
                <a:latin typeface="Lucida Sans"/>
                <a:cs typeface="Lucida Sans"/>
              </a:rPr>
              <a:t>Pricing</a:t>
            </a:r>
            <a:endParaRPr sz="45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7167" y="484021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6D9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8653" y="28574"/>
            <a:ext cx="8006678" cy="5086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445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3212" y="834958"/>
            <a:ext cx="6193412" cy="1244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7167" y="484021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5D69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8CED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4BC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67957" y="4361400"/>
            <a:ext cx="298323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b="1" spc="-5" dirty="0">
                <a:solidFill>
                  <a:srgbClr val="FFFFFF"/>
                </a:solidFill>
                <a:latin typeface="Trebuchet MS"/>
                <a:cs typeface="Trebuchet MS"/>
              </a:rPr>
              <a:t>Cross-platform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45768" y="4361400"/>
            <a:ext cx="2028189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b="1" spc="-75" dirty="0">
                <a:solidFill>
                  <a:srgbClr val="FFFFFF"/>
                </a:solidFill>
                <a:latin typeface="Trebuchet MS"/>
                <a:cs typeface="Trebuchet MS"/>
              </a:rPr>
              <a:t>Integrated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3789" y="1931307"/>
            <a:ext cx="3626485" cy="1936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015" indent="-234315">
              <a:lnSpc>
                <a:spcPct val="100000"/>
              </a:lnSpc>
              <a:buFont typeface="MS PGothic"/>
              <a:buChar char="⋅"/>
              <a:tabLst>
                <a:tab pos="247650" algn="l"/>
              </a:tabLst>
            </a:pP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Designed </a:t>
            </a:r>
            <a:r>
              <a:rPr sz="2300" spc="-105" dirty="0">
                <a:solidFill>
                  <a:srgbClr val="666666"/>
                </a:solidFill>
                <a:latin typeface="Lucida Sans"/>
                <a:cs typeface="Lucida Sans"/>
              </a:rPr>
              <a:t>for</a:t>
            </a:r>
            <a:r>
              <a:rPr sz="2300" spc="-27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85" dirty="0">
                <a:solidFill>
                  <a:srgbClr val="666666"/>
                </a:solidFill>
                <a:latin typeface="Lucida Sans"/>
                <a:cs typeface="Lucida Sans"/>
              </a:rPr>
              <a:t>apps</a:t>
            </a:r>
            <a:endParaRPr sz="2300">
              <a:latin typeface="Lucida Sans"/>
              <a:cs typeface="Lucida Sans"/>
            </a:endParaRPr>
          </a:p>
          <a:p>
            <a:pPr marL="247015" indent="-234315">
              <a:lnSpc>
                <a:spcPct val="100000"/>
              </a:lnSpc>
              <a:spcBef>
                <a:spcPts val="1365"/>
              </a:spcBef>
              <a:buFont typeface="MS PGothic"/>
              <a:buChar char="⋅"/>
              <a:tabLst>
                <a:tab pos="247650" algn="l"/>
              </a:tabLst>
            </a:pPr>
            <a:r>
              <a:rPr sz="2300" spc="-75" dirty="0">
                <a:solidFill>
                  <a:srgbClr val="666666"/>
                </a:solidFill>
                <a:latin typeface="Lucida Sans"/>
                <a:cs typeface="Lucida Sans"/>
              </a:rPr>
              <a:t>Event </a:t>
            </a:r>
            <a:r>
              <a:rPr sz="2300" spc="-114" dirty="0">
                <a:solidFill>
                  <a:srgbClr val="666666"/>
                </a:solidFill>
                <a:latin typeface="Lucida Sans"/>
                <a:cs typeface="Lucida Sans"/>
              </a:rPr>
              <a:t>and </a:t>
            </a:r>
            <a:r>
              <a:rPr sz="2300" spc="-95" dirty="0">
                <a:solidFill>
                  <a:srgbClr val="666666"/>
                </a:solidFill>
                <a:latin typeface="Lucida Sans"/>
                <a:cs typeface="Lucida Sans"/>
              </a:rPr>
              <a:t>user</a:t>
            </a:r>
            <a:r>
              <a:rPr sz="2300" spc="-35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80" dirty="0">
                <a:solidFill>
                  <a:srgbClr val="666666"/>
                </a:solidFill>
                <a:latin typeface="Lucida Sans"/>
                <a:cs typeface="Lucida Sans"/>
              </a:rPr>
              <a:t>centric</a:t>
            </a:r>
            <a:endParaRPr sz="2300">
              <a:latin typeface="Lucida Sans"/>
              <a:cs typeface="Lucida Sans"/>
            </a:endParaRPr>
          </a:p>
          <a:p>
            <a:pPr marL="247015" indent="-234315">
              <a:lnSpc>
                <a:spcPct val="100000"/>
              </a:lnSpc>
              <a:spcBef>
                <a:spcPts val="1365"/>
              </a:spcBef>
              <a:buFont typeface="MS PGothic"/>
              <a:buChar char="⋅"/>
              <a:tabLst>
                <a:tab pos="247650" algn="l"/>
              </a:tabLst>
            </a:pPr>
            <a:r>
              <a:rPr sz="2300" spc="-85" dirty="0">
                <a:solidFill>
                  <a:srgbClr val="666666"/>
                </a:solidFill>
                <a:latin typeface="Lucida Sans"/>
                <a:cs typeface="Lucida Sans"/>
              </a:rPr>
              <a:t>Connects </a:t>
            </a:r>
            <a:r>
              <a:rPr sz="2300" spc="-40" dirty="0">
                <a:solidFill>
                  <a:srgbClr val="666666"/>
                </a:solidFill>
                <a:latin typeface="Lucida Sans"/>
                <a:cs typeface="Lucida Sans"/>
              </a:rPr>
              <a:t>across</a:t>
            </a:r>
            <a:r>
              <a:rPr sz="2300" spc="-2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2300" spc="-70" dirty="0">
                <a:solidFill>
                  <a:srgbClr val="666666"/>
                </a:solidFill>
                <a:latin typeface="Lucida Sans"/>
                <a:cs typeface="Lucida Sans"/>
              </a:rPr>
              <a:t>Firebase</a:t>
            </a:r>
            <a:endParaRPr sz="2300">
              <a:latin typeface="Lucida Sans"/>
              <a:cs typeface="Lucida Sans"/>
            </a:endParaRPr>
          </a:p>
          <a:p>
            <a:pPr marL="275590" indent="-234315">
              <a:lnSpc>
                <a:spcPct val="100000"/>
              </a:lnSpc>
              <a:spcBef>
                <a:spcPts val="1395"/>
              </a:spcBef>
              <a:buFont typeface="MS PGothic"/>
              <a:buChar char="·"/>
              <a:tabLst>
                <a:tab pos="276225" algn="l"/>
              </a:tabLst>
            </a:pPr>
            <a:r>
              <a:rPr sz="2300" b="1" spc="-5" dirty="0">
                <a:solidFill>
                  <a:srgbClr val="666666"/>
                </a:solidFill>
                <a:latin typeface="Arial"/>
                <a:cs typeface="Arial"/>
              </a:rPr>
              <a:t>Free &amp;</a:t>
            </a:r>
            <a:r>
              <a:rPr sz="2300" b="1" spc="-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666666"/>
                </a:solidFill>
                <a:latin typeface="Arial"/>
                <a:cs typeface="Arial"/>
              </a:rPr>
              <a:t>unlimited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148" y="3034087"/>
            <a:ext cx="92075" cy="175260"/>
          </a:xfrm>
          <a:custGeom>
            <a:avLst/>
            <a:gdLst/>
            <a:ahLst/>
            <a:cxnLst/>
            <a:rect l="l" t="t" r="r" b="b"/>
            <a:pathLst>
              <a:path w="92075" h="175260">
                <a:moveTo>
                  <a:pt x="0" y="0"/>
                </a:moveTo>
                <a:lnTo>
                  <a:pt x="92050" y="0"/>
                </a:lnTo>
                <a:lnTo>
                  <a:pt x="92050" y="175240"/>
                </a:lnTo>
                <a:lnTo>
                  <a:pt x="0" y="1752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798" y="3030667"/>
            <a:ext cx="1022985" cy="179070"/>
          </a:xfrm>
          <a:custGeom>
            <a:avLst/>
            <a:gdLst/>
            <a:ahLst/>
            <a:cxnLst/>
            <a:rect l="l" t="t" r="r" b="b"/>
            <a:pathLst>
              <a:path w="1022985" h="179069">
                <a:moveTo>
                  <a:pt x="0" y="0"/>
                </a:moveTo>
                <a:lnTo>
                  <a:pt x="1022821" y="0"/>
                </a:lnTo>
                <a:lnTo>
                  <a:pt x="1022821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3619" y="3030667"/>
            <a:ext cx="2417445" cy="179070"/>
          </a:xfrm>
          <a:custGeom>
            <a:avLst/>
            <a:gdLst/>
            <a:ahLst/>
            <a:cxnLst/>
            <a:rect l="l" t="t" r="r" b="b"/>
            <a:pathLst>
              <a:path w="2417445" h="179069">
                <a:moveTo>
                  <a:pt x="0" y="0"/>
                </a:moveTo>
                <a:lnTo>
                  <a:pt x="2417183" y="0"/>
                </a:lnTo>
                <a:lnTo>
                  <a:pt x="2417183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798" y="3240217"/>
            <a:ext cx="3286125" cy="179070"/>
          </a:xfrm>
          <a:custGeom>
            <a:avLst/>
            <a:gdLst/>
            <a:ahLst/>
            <a:cxnLst/>
            <a:rect l="l" t="t" r="r" b="b"/>
            <a:pathLst>
              <a:path w="3286125" h="179070">
                <a:moveTo>
                  <a:pt x="0" y="0"/>
                </a:moveTo>
                <a:lnTo>
                  <a:pt x="3286118" y="0"/>
                </a:lnTo>
                <a:lnTo>
                  <a:pt x="3286118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798" y="3449767"/>
            <a:ext cx="3151505" cy="179070"/>
          </a:xfrm>
          <a:custGeom>
            <a:avLst/>
            <a:gdLst/>
            <a:ahLst/>
            <a:cxnLst/>
            <a:rect l="l" t="t" r="r" b="b"/>
            <a:pathLst>
              <a:path w="3151504" h="179070">
                <a:moveTo>
                  <a:pt x="0" y="0"/>
                </a:moveTo>
                <a:lnTo>
                  <a:pt x="3151282" y="0"/>
                </a:lnTo>
                <a:lnTo>
                  <a:pt x="3151282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798" y="3659307"/>
            <a:ext cx="1183640" cy="179070"/>
          </a:xfrm>
          <a:custGeom>
            <a:avLst/>
            <a:gdLst/>
            <a:ahLst/>
            <a:cxnLst/>
            <a:rect l="l" t="t" r="r" b="b"/>
            <a:pathLst>
              <a:path w="1183639" h="179070">
                <a:moveTo>
                  <a:pt x="0" y="0"/>
                </a:moveTo>
                <a:lnTo>
                  <a:pt x="1183107" y="0"/>
                </a:lnTo>
                <a:lnTo>
                  <a:pt x="1183107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0148" y="4081835"/>
            <a:ext cx="92075" cy="175260"/>
          </a:xfrm>
          <a:custGeom>
            <a:avLst/>
            <a:gdLst/>
            <a:ahLst/>
            <a:cxnLst/>
            <a:rect l="l" t="t" r="r" b="b"/>
            <a:pathLst>
              <a:path w="92075" h="175260">
                <a:moveTo>
                  <a:pt x="0" y="0"/>
                </a:moveTo>
                <a:lnTo>
                  <a:pt x="92050" y="0"/>
                </a:lnTo>
                <a:lnTo>
                  <a:pt x="92050" y="175240"/>
                </a:lnTo>
                <a:lnTo>
                  <a:pt x="0" y="1752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798" y="4078406"/>
            <a:ext cx="3518535" cy="179070"/>
          </a:xfrm>
          <a:custGeom>
            <a:avLst/>
            <a:gdLst/>
            <a:ahLst/>
            <a:cxnLst/>
            <a:rect l="l" t="t" r="r" b="b"/>
            <a:pathLst>
              <a:path w="3518535" h="179070">
                <a:moveTo>
                  <a:pt x="0" y="0"/>
                </a:moveTo>
                <a:lnTo>
                  <a:pt x="3518366" y="0"/>
                </a:lnTo>
                <a:lnTo>
                  <a:pt x="3518366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798" y="4287965"/>
            <a:ext cx="229235" cy="179070"/>
          </a:xfrm>
          <a:custGeom>
            <a:avLst/>
            <a:gdLst/>
            <a:ahLst/>
            <a:cxnLst/>
            <a:rect l="l" t="t" r="r" b="b"/>
            <a:pathLst>
              <a:path w="229234" h="179070">
                <a:moveTo>
                  <a:pt x="0" y="0"/>
                </a:moveTo>
                <a:lnTo>
                  <a:pt x="229120" y="0"/>
                </a:lnTo>
                <a:lnTo>
                  <a:pt x="229120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9919" y="4287965"/>
            <a:ext cx="628015" cy="179070"/>
          </a:xfrm>
          <a:custGeom>
            <a:avLst/>
            <a:gdLst/>
            <a:ahLst/>
            <a:cxnLst/>
            <a:rect l="l" t="t" r="r" b="b"/>
            <a:pathLst>
              <a:path w="628015" h="179070">
                <a:moveTo>
                  <a:pt x="0" y="0"/>
                </a:moveTo>
                <a:lnTo>
                  <a:pt x="627680" y="0"/>
                </a:lnTo>
                <a:lnTo>
                  <a:pt x="627680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7599" y="4287965"/>
            <a:ext cx="67945" cy="179070"/>
          </a:xfrm>
          <a:custGeom>
            <a:avLst/>
            <a:gdLst/>
            <a:ahLst/>
            <a:cxnLst/>
            <a:rect l="l" t="t" r="r" b="b"/>
            <a:pathLst>
              <a:path w="67944" h="179070">
                <a:moveTo>
                  <a:pt x="0" y="0"/>
                </a:moveTo>
                <a:lnTo>
                  <a:pt x="67646" y="0"/>
                </a:lnTo>
                <a:lnTo>
                  <a:pt x="67646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95245" y="4287965"/>
            <a:ext cx="900430" cy="179070"/>
          </a:xfrm>
          <a:custGeom>
            <a:avLst/>
            <a:gdLst/>
            <a:ahLst/>
            <a:cxnLst/>
            <a:rect l="l" t="t" r="r" b="b"/>
            <a:pathLst>
              <a:path w="900430" h="179070">
                <a:moveTo>
                  <a:pt x="0" y="0"/>
                </a:moveTo>
                <a:lnTo>
                  <a:pt x="900405" y="0"/>
                </a:lnTo>
                <a:lnTo>
                  <a:pt x="900405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95651" y="4287965"/>
            <a:ext cx="67945" cy="179070"/>
          </a:xfrm>
          <a:custGeom>
            <a:avLst/>
            <a:gdLst/>
            <a:ahLst/>
            <a:cxnLst/>
            <a:rect l="l" t="t" r="r" b="b"/>
            <a:pathLst>
              <a:path w="67944" h="179070">
                <a:moveTo>
                  <a:pt x="0" y="0"/>
                </a:moveTo>
                <a:lnTo>
                  <a:pt x="67636" y="0"/>
                </a:lnTo>
                <a:lnTo>
                  <a:pt x="67636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3288" y="4287965"/>
            <a:ext cx="771525" cy="179070"/>
          </a:xfrm>
          <a:custGeom>
            <a:avLst/>
            <a:gdLst/>
            <a:ahLst/>
            <a:cxnLst/>
            <a:rect l="l" t="t" r="r" b="b"/>
            <a:pathLst>
              <a:path w="771525" h="179070">
                <a:moveTo>
                  <a:pt x="0" y="0"/>
                </a:moveTo>
                <a:lnTo>
                  <a:pt x="771523" y="0"/>
                </a:lnTo>
                <a:lnTo>
                  <a:pt x="771523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34811" y="4287965"/>
            <a:ext cx="67945" cy="179070"/>
          </a:xfrm>
          <a:custGeom>
            <a:avLst/>
            <a:gdLst/>
            <a:ahLst/>
            <a:cxnLst/>
            <a:rect l="l" t="t" r="r" b="b"/>
            <a:pathLst>
              <a:path w="67945" h="179070">
                <a:moveTo>
                  <a:pt x="0" y="0"/>
                </a:moveTo>
                <a:lnTo>
                  <a:pt x="67646" y="0"/>
                </a:lnTo>
                <a:lnTo>
                  <a:pt x="67646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02458" y="4287965"/>
            <a:ext cx="594995" cy="179070"/>
          </a:xfrm>
          <a:custGeom>
            <a:avLst/>
            <a:gdLst/>
            <a:ahLst/>
            <a:cxnLst/>
            <a:rect l="l" t="t" r="r" b="b"/>
            <a:pathLst>
              <a:path w="594995" h="179070">
                <a:moveTo>
                  <a:pt x="0" y="0"/>
                </a:moveTo>
                <a:lnTo>
                  <a:pt x="594415" y="0"/>
                </a:lnTo>
                <a:lnTo>
                  <a:pt x="594415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798" y="4497505"/>
            <a:ext cx="368300" cy="179070"/>
          </a:xfrm>
          <a:custGeom>
            <a:avLst/>
            <a:gdLst/>
            <a:ahLst/>
            <a:cxnLst/>
            <a:rect l="l" t="t" r="r" b="b"/>
            <a:pathLst>
              <a:path w="368300" h="179070">
                <a:moveTo>
                  <a:pt x="0" y="0"/>
                </a:moveTo>
                <a:lnTo>
                  <a:pt x="368050" y="0"/>
                </a:lnTo>
                <a:lnTo>
                  <a:pt x="368050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849" y="4497505"/>
            <a:ext cx="358775" cy="179070"/>
          </a:xfrm>
          <a:custGeom>
            <a:avLst/>
            <a:gdLst/>
            <a:ahLst/>
            <a:cxnLst/>
            <a:rect l="l" t="t" r="r" b="b"/>
            <a:pathLst>
              <a:path w="358775" h="179070">
                <a:moveTo>
                  <a:pt x="0" y="0"/>
                </a:moveTo>
                <a:lnTo>
                  <a:pt x="358305" y="0"/>
                </a:lnTo>
                <a:lnTo>
                  <a:pt x="358305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7154" y="4497505"/>
            <a:ext cx="883919" cy="179070"/>
          </a:xfrm>
          <a:custGeom>
            <a:avLst/>
            <a:gdLst/>
            <a:ahLst/>
            <a:cxnLst/>
            <a:rect l="l" t="t" r="r" b="b"/>
            <a:pathLst>
              <a:path w="883919" h="179070">
                <a:moveTo>
                  <a:pt x="0" y="0"/>
                </a:moveTo>
                <a:lnTo>
                  <a:pt x="883661" y="0"/>
                </a:lnTo>
                <a:lnTo>
                  <a:pt x="883661" y="178593"/>
                </a:ln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00870" y="4497505"/>
            <a:ext cx="0" cy="179070"/>
          </a:xfrm>
          <a:custGeom>
            <a:avLst/>
            <a:gdLst/>
            <a:ahLst/>
            <a:cxnLst/>
            <a:rect l="l" t="t" r="r" b="b"/>
            <a:pathLst>
              <a:path h="179070">
                <a:moveTo>
                  <a:pt x="0" y="0"/>
                </a:moveTo>
                <a:lnTo>
                  <a:pt x="0" y="178593"/>
                </a:lnTo>
              </a:path>
            </a:pathLst>
          </a:custGeom>
          <a:ln w="401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7448" y="1316552"/>
            <a:ext cx="3860165" cy="3367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marR="253365" indent="-320040">
              <a:lnSpc>
                <a:spcPct val="114599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65" dirty="0">
                <a:latin typeface="Lucida Sans"/>
                <a:cs typeface="Lucida Sans"/>
              </a:rPr>
              <a:t>Determine </a:t>
            </a:r>
            <a:r>
              <a:rPr sz="1200" spc="-60" dirty="0">
                <a:latin typeface="Lucida Sans"/>
                <a:cs typeface="Lucida Sans"/>
              </a:rPr>
              <a:t>the </a:t>
            </a:r>
            <a:r>
              <a:rPr sz="1200" spc="-35" dirty="0">
                <a:latin typeface="Lucida Sans"/>
                <a:cs typeface="Lucida Sans"/>
              </a:rPr>
              <a:t>effectiveness </a:t>
            </a:r>
            <a:r>
              <a:rPr sz="1200" spc="-40" dirty="0">
                <a:latin typeface="Lucida Sans"/>
                <a:cs typeface="Lucida Sans"/>
              </a:rPr>
              <a:t>of </a:t>
            </a:r>
            <a:r>
              <a:rPr sz="1200" b="1" spc="-20" dirty="0">
                <a:latin typeface="Trebuchet MS"/>
                <a:cs typeface="Trebuchet MS"/>
              </a:rPr>
              <a:t>notifications</a:t>
            </a:r>
            <a:r>
              <a:rPr sz="1200" b="1" spc="-17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Lucida Sans"/>
                <a:cs typeface="Lucida Sans"/>
              </a:rPr>
              <a:t>and  update </a:t>
            </a:r>
            <a:r>
              <a:rPr sz="1200" spc="-75" dirty="0">
                <a:latin typeface="Lucida Sans"/>
                <a:cs typeface="Lucida Sans"/>
              </a:rPr>
              <a:t>your </a:t>
            </a:r>
            <a:r>
              <a:rPr sz="1200" b="1" spc="-15" dirty="0">
                <a:latin typeface="Trebuchet MS"/>
                <a:cs typeface="Trebuchet MS"/>
              </a:rPr>
              <a:t>re-engagement</a:t>
            </a:r>
            <a:r>
              <a:rPr sz="1200" b="1" spc="-14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Lucida Sans"/>
                <a:cs typeface="Lucida Sans"/>
              </a:rPr>
              <a:t>strategy.</a:t>
            </a:r>
            <a:endParaRPr sz="12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●"/>
            </a:pPr>
            <a:endParaRPr sz="1400">
              <a:latin typeface="Times New Roman"/>
              <a:cs typeface="Times New Roman"/>
            </a:endParaRPr>
          </a:p>
          <a:p>
            <a:pPr marL="332740" marR="20955" indent="-320040">
              <a:lnSpc>
                <a:spcPct val="114599"/>
              </a:lnSpc>
              <a:spcBef>
                <a:spcPts val="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50" dirty="0">
                <a:latin typeface="Lucida Sans"/>
                <a:cs typeface="Lucida Sans"/>
              </a:rPr>
              <a:t>Discover </a:t>
            </a:r>
            <a:r>
              <a:rPr sz="1200" spc="-45" dirty="0">
                <a:latin typeface="Lucida Sans"/>
                <a:cs typeface="Lucida Sans"/>
              </a:rPr>
              <a:t>what </a:t>
            </a:r>
            <a:r>
              <a:rPr sz="1200" spc="-65" dirty="0">
                <a:latin typeface="Lucida Sans"/>
                <a:cs typeface="Lucida Sans"/>
              </a:rPr>
              <a:t>in-app </a:t>
            </a:r>
            <a:r>
              <a:rPr sz="1200" spc="-35" dirty="0">
                <a:latin typeface="Lucida Sans"/>
                <a:cs typeface="Lucida Sans"/>
              </a:rPr>
              <a:t>activities </a:t>
            </a:r>
            <a:r>
              <a:rPr sz="1200" spc="-70" dirty="0">
                <a:latin typeface="Lucida Sans"/>
                <a:cs typeface="Lucida Sans"/>
              </a:rPr>
              <a:t>trigger </a:t>
            </a:r>
            <a:r>
              <a:rPr sz="1200" spc="-65" dirty="0">
                <a:latin typeface="Lucida Sans"/>
                <a:cs typeface="Lucida Sans"/>
              </a:rPr>
              <a:t>in-app  </a:t>
            </a:r>
            <a:r>
              <a:rPr sz="1200" spc="-40" dirty="0">
                <a:latin typeface="Lucida Sans"/>
                <a:cs typeface="Lucida Sans"/>
              </a:rPr>
              <a:t>purchases </a:t>
            </a:r>
            <a:r>
              <a:rPr sz="1200" spc="-60" dirty="0">
                <a:latin typeface="Lucida Sans"/>
                <a:cs typeface="Lucida Sans"/>
              </a:rPr>
              <a:t>and </a:t>
            </a:r>
            <a:r>
              <a:rPr sz="1200" spc="-35" dirty="0">
                <a:latin typeface="Lucida Sans"/>
                <a:cs typeface="Lucida Sans"/>
              </a:rPr>
              <a:t>surface </a:t>
            </a:r>
            <a:r>
              <a:rPr sz="1200" spc="-45" dirty="0">
                <a:latin typeface="Lucida Sans"/>
                <a:cs typeface="Lucida Sans"/>
              </a:rPr>
              <a:t>these </a:t>
            </a:r>
            <a:r>
              <a:rPr sz="1200" spc="-65" dirty="0">
                <a:latin typeface="Lucida Sans"/>
                <a:cs typeface="Lucida Sans"/>
              </a:rPr>
              <a:t>appropriately;</a:t>
            </a:r>
            <a:r>
              <a:rPr sz="1200" spc="-260" dirty="0">
                <a:latin typeface="Lucida Sans"/>
                <a:cs typeface="Lucida Sans"/>
              </a:rPr>
              <a:t> </a:t>
            </a:r>
            <a:r>
              <a:rPr sz="1200" spc="-60" dirty="0">
                <a:latin typeface="Lucida Sans"/>
                <a:cs typeface="Lucida Sans"/>
              </a:rPr>
              <a:t>improve  </a:t>
            </a:r>
            <a:r>
              <a:rPr sz="1200" spc="-75" dirty="0">
                <a:latin typeface="Lucida Sans"/>
                <a:cs typeface="Lucida Sans"/>
              </a:rPr>
              <a:t>your </a:t>
            </a:r>
            <a:r>
              <a:rPr sz="1200" spc="-45" dirty="0">
                <a:latin typeface="Lucida Sans"/>
                <a:cs typeface="Lucida Sans"/>
              </a:rPr>
              <a:t>user's </a:t>
            </a:r>
            <a:r>
              <a:rPr sz="1200" spc="-60" dirty="0">
                <a:latin typeface="Lucida Sans"/>
                <a:cs typeface="Lucida Sans"/>
              </a:rPr>
              <a:t>experience to </a:t>
            </a:r>
            <a:r>
              <a:rPr sz="1200" spc="-40" dirty="0">
                <a:latin typeface="Lucida Sans"/>
                <a:cs typeface="Lucida Sans"/>
              </a:rPr>
              <a:t>increase </a:t>
            </a:r>
            <a:r>
              <a:rPr sz="1200" spc="-60" dirty="0">
                <a:latin typeface="Lucida Sans"/>
                <a:cs typeface="Lucida Sans"/>
              </a:rPr>
              <a:t>engagement and  monetization.</a:t>
            </a:r>
            <a:endParaRPr sz="12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●"/>
            </a:pPr>
            <a:endParaRPr sz="1400">
              <a:latin typeface="Times New Roman"/>
              <a:cs typeface="Times New Roman"/>
            </a:endParaRPr>
          </a:p>
          <a:p>
            <a:pPr marL="332740" marR="81915" indent="-320040">
              <a:lnSpc>
                <a:spcPct val="114599"/>
              </a:lnSpc>
              <a:spcBef>
                <a:spcPts val="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20" dirty="0">
                <a:solidFill>
                  <a:srgbClr val="212121"/>
                </a:solidFill>
                <a:latin typeface="Trebuchet MS"/>
                <a:cs typeface="Trebuchet MS"/>
              </a:rPr>
              <a:t>Remote </a:t>
            </a:r>
            <a:r>
              <a:rPr sz="1200" b="1" spc="5" dirty="0">
                <a:solidFill>
                  <a:srgbClr val="212121"/>
                </a:solidFill>
                <a:latin typeface="Trebuchet MS"/>
                <a:cs typeface="Trebuchet MS"/>
              </a:rPr>
              <a:t>Config</a:t>
            </a:r>
            <a:r>
              <a:rPr sz="1200" b="1" spc="-254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212121"/>
                </a:solidFill>
                <a:latin typeface="Lucida Sans"/>
                <a:cs typeface="Lucida Sans"/>
              </a:rPr>
              <a:t>can </a:t>
            </a:r>
            <a:r>
              <a:rPr sz="1200" spc="-55" dirty="0">
                <a:solidFill>
                  <a:srgbClr val="212121"/>
                </a:solidFill>
                <a:latin typeface="Lucida Sans"/>
                <a:cs typeface="Lucida Sans"/>
              </a:rPr>
              <a:t>target </a:t>
            </a:r>
            <a:r>
              <a:rPr sz="1200" spc="-45" dirty="0">
                <a:solidFill>
                  <a:srgbClr val="212121"/>
                </a:solidFill>
                <a:latin typeface="Lucida Sans"/>
                <a:cs typeface="Lucida Sans"/>
              </a:rPr>
              <a:t>custom </a:t>
            </a:r>
            <a:r>
              <a:rPr sz="1200" spc="-60" dirty="0">
                <a:solidFill>
                  <a:srgbClr val="212121"/>
                </a:solidFill>
                <a:latin typeface="Lucida Sans"/>
                <a:cs typeface="Lucida Sans"/>
              </a:rPr>
              <a:t>app </a:t>
            </a:r>
            <a:r>
              <a:rPr sz="1200" spc="-55" dirty="0">
                <a:solidFill>
                  <a:srgbClr val="212121"/>
                </a:solidFill>
                <a:latin typeface="Lucida Sans"/>
                <a:cs typeface="Lucida Sans"/>
              </a:rPr>
              <a:t>experiences  </a:t>
            </a:r>
            <a:r>
              <a:rPr sz="1200" spc="-35" dirty="0">
                <a:solidFill>
                  <a:srgbClr val="212121"/>
                </a:solidFill>
                <a:latin typeface="Lucida Sans"/>
                <a:cs typeface="Lucida Sans"/>
              </a:rPr>
              <a:t>at </a:t>
            </a:r>
            <a:r>
              <a:rPr sz="1200" spc="-55" dirty="0">
                <a:solidFill>
                  <a:srgbClr val="212121"/>
                </a:solidFill>
                <a:latin typeface="Lucida Sans"/>
                <a:cs typeface="Lucida Sans"/>
              </a:rPr>
              <a:t>members </a:t>
            </a:r>
            <a:r>
              <a:rPr sz="1200" spc="-40" dirty="0">
                <a:solidFill>
                  <a:srgbClr val="212121"/>
                </a:solidFill>
                <a:latin typeface="Lucida Sans"/>
                <a:cs typeface="Lucida Sans"/>
              </a:rPr>
              <a:t>of </a:t>
            </a:r>
            <a:r>
              <a:rPr sz="1200" spc="-55" dirty="0">
                <a:solidFill>
                  <a:srgbClr val="212121"/>
                </a:solidFill>
                <a:latin typeface="Lucida Sans"/>
                <a:cs typeface="Lucida Sans"/>
              </a:rPr>
              <a:t>different </a:t>
            </a:r>
            <a:r>
              <a:rPr sz="1200" spc="-40" dirty="0">
                <a:solidFill>
                  <a:srgbClr val="212121"/>
                </a:solidFill>
                <a:latin typeface="Lucida Sans"/>
                <a:cs typeface="Lucida Sans"/>
              </a:rPr>
              <a:t>Analytics </a:t>
            </a:r>
            <a:r>
              <a:rPr sz="1200" spc="-45" dirty="0">
                <a:solidFill>
                  <a:srgbClr val="212121"/>
                </a:solidFill>
                <a:latin typeface="Lucida Sans"/>
                <a:cs typeface="Lucida Sans"/>
              </a:rPr>
              <a:t>audiences </a:t>
            </a:r>
            <a:r>
              <a:rPr sz="1200" spc="-60" dirty="0">
                <a:solidFill>
                  <a:srgbClr val="212121"/>
                </a:solidFill>
                <a:latin typeface="Lucida Sans"/>
                <a:cs typeface="Lucida Sans"/>
              </a:rPr>
              <a:t>and  </a:t>
            </a:r>
            <a:r>
              <a:rPr sz="1200" spc="-45" dirty="0">
                <a:solidFill>
                  <a:srgbClr val="212121"/>
                </a:solidFill>
                <a:latin typeface="Lucida Sans"/>
                <a:cs typeface="Lucida Sans"/>
              </a:rPr>
              <a:t>measure </a:t>
            </a:r>
            <a:r>
              <a:rPr sz="1200" spc="-60" dirty="0">
                <a:solidFill>
                  <a:srgbClr val="212121"/>
                </a:solidFill>
                <a:latin typeface="Lucida Sans"/>
                <a:cs typeface="Lucida Sans"/>
              </a:rPr>
              <a:t>the </a:t>
            </a:r>
            <a:r>
              <a:rPr sz="1200" spc="-45" dirty="0">
                <a:solidFill>
                  <a:srgbClr val="212121"/>
                </a:solidFill>
                <a:latin typeface="Lucida Sans"/>
                <a:cs typeface="Lucida Sans"/>
              </a:rPr>
              <a:t>impact </a:t>
            </a:r>
            <a:r>
              <a:rPr sz="1200" spc="-40" dirty="0">
                <a:solidFill>
                  <a:srgbClr val="212121"/>
                </a:solidFill>
                <a:latin typeface="Lucida Sans"/>
                <a:cs typeface="Lucida Sans"/>
              </a:rPr>
              <a:t>of </a:t>
            </a:r>
            <a:r>
              <a:rPr sz="1200" spc="-65" dirty="0">
                <a:solidFill>
                  <a:srgbClr val="212121"/>
                </a:solidFill>
                <a:latin typeface="Lucida Sans"/>
                <a:cs typeface="Lucida Sans"/>
              </a:rPr>
              <a:t>their experiments </a:t>
            </a:r>
            <a:r>
              <a:rPr sz="1200" spc="-60" dirty="0">
                <a:solidFill>
                  <a:srgbClr val="212121"/>
                </a:solidFill>
                <a:latin typeface="Lucida Sans"/>
                <a:cs typeface="Lucida Sans"/>
              </a:rPr>
              <a:t>using  </a:t>
            </a:r>
            <a:r>
              <a:rPr sz="1200" spc="-40" dirty="0">
                <a:solidFill>
                  <a:srgbClr val="212121"/>
                </a:solidFill>
                <a:latin typeface="Lucida Sans"/>
                <a:cs typeface="Lucida Sans"/>
              </a:rPr>
              <a:t>Analytics</a:t>
            </a:r>
            <a:r>
              <a:rPr sz="1200" spc="-155" dirty="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sz="1200" spc="-60" dirty="0">
                <a:solidFill>
                  <a:srgbClr val="212121"/>
                </a:solidFill>
                <a:latin typeface="Lucida Sans"/>
                <a:cs typeface="Lucida Sans"/>
              </a:rPr>
              <a:t>reports.</a:t>
            </a:r>
            <a:endParaRPr sz="12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●"/>
            </a:pPr>
            <a:endParaRPr sz="1400">
              <a:latin typeface="Times New Roman"/>
              <a:cs typeface="Times New Roman"/>
            </a:endParaRPr>
          </a:p>
          <a:p>
            <a:pPr marL="332740" marR="5080" indent="-320040">
              <a:lnSpc>
                <a:spcPct val="114599"/>
              </a:lnSpc>
              <a:spcBef>
                <a:spcPts val="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40" dirty="0">
                <a:solidFill>
                  <a:srgbClr val="212121"/>
                </a:solidFill>
                <a:latin typeface="Lucida Sans"/>
                <a:cs typeface="Lucida Sans"/>
              </a:rPr>
              <a:t>Analytics </a:t>
            </a:r>
            <a:r>
              <a:rPr sz="1200" spc="-50" dirty="0">
                <a:solidFill>
                  <a:srgbClr val="212121"/>
                </a:solidFill>
                <a:latin typeface="Lucida Sans"/>
                <a:cs typeface="Lucida Sans"/>
              </a:rPr>
              <a:t>will </a:t>
            </a:r>
            <a:r>
              <a:rPr sz="1200" spc="-65" dirty="0">
                <a:solidFill>
                  <a:srgbClr val="212121"/>
                </a:solidFill>
                <a:latin typeface="Lucida Sans"/>
                <a:cs typeface="Lucida Sans"/>
              </a:rPr>
              <a:t>provide </a:t>
            </a:r>
            <a:r>
              <a:rPr sz="1200" spc="-50" dirty="0">
                <a:solidFill>
                  <a:srgbClr val="212121"/>
                </a:solidFill>
                <a:latin typeface="Lucida Sans"/>
                <a:cs typeface="Lucida Sans"/>
              </a:rPr>
              <a:t>campaign </a:t>
            </a:r>
            <a:r>
              <a:rPr sz="1200" spc="-65" dirty="0">
                <a:solidFill>
                  <a:srgbClr val="212121"/>
                </a:solidFill>
                <a:latin typeface="Lucida Sans"/>
                <a:cs typeface="Lucida Sans"/>
              </a:rPr>
              <a:t>attribution</a:t>
            </a:r>
            <a:r>
              <a:rPr sz="1200" spc="-210" dirty="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sz="1200" spc="-70" dirty="0">
                <a:solidFill>
                  <a:srgbClr val="212121"/>
                </a:solidFill>
                <a:latin typeface="Lucida Sans"/>
                <a:cs typeface="Lucida Sans"/>
              </a:rPr>
              <a:t>reporting  </a:t>
            </a:r>
            <a:r>
              <a:rPr sz="1200" spc="-55" dirty="0">
                <a:solidFill>
                  <a:srgbClr val="212121"/>
                </a:solidFill>
                <a:latin typeface="Lucida Sans"/>
                <a:cs typeface="Lucida Sans"/>
              </a:rPr>
              <a:t>for </a:t>
            </a:r>
            <a:r>
              <a:rPr sz="1200" b="1" spc="-20" dirty="0">
                <a:solidFill>
                  <a:srgbClr val="212121"/>
                </a:solidFill>
                <a:latin typeface="Trebuchet MS"/>
                <a:cs typeface="Trebuchet MS"/>
              </a:rPr>
              <a:t>AdWords</a:t>
            </a:r>
            <a:r>
              <a:rPr sz="1200" spc="-20" dirty="0">
                <a:solidFill>
                  <a:srgbClr val="212121"/>
                </a:solidFill>
                <a:latin typeface="Lucida Sans"/>
                <a:cs typeface="Lucida Sans"/>
              </a:rPr>
              <a:t>, </a:t>
            </a:r>
            <a:r>
              <a:rPr sz="1200" b="1" spc="-5" dirty="0">
                <a:solidFill>
                  <a:srgbClr val="212121"/>
                </a:solidFill>
                <a:latin typeface="Trebuchet MS"/>
                <a:cs typeface="Trebuchet MS"/>
              </a:rPr>
              <a:t>App </a:t>
            </a:r>
            <a:r>
              <a:rPr sz="1200" b="1" spc="-35" dirty="0">
                <a:solidFill>
                  <a:srgbClr val="212121"/>
                </a:solidFill>
                <a:latin typeface="Trebuchet MS"/>
                <a:cs typeface="Trebuchet MS"/>
              </a:rPr>
              <a:t>Indexing</a:t>
            </a:r>
            <a:r>
              <a:rPr sz="1200" spc="-35" dirty="0">
                <a:solidFill>
                  <a:srgbClr val="212121"/>
                </a:solidFill>
                <a:latin typeface="Lucida Sans"/>
                <a:cs typeface="Lucida Sans"/>
              </a:rPr>
              <a:t>, </a:t>
            </a:r>
            <a:r>
              <a:rPr sz="1200" b="1" spc="-5" dirty="0">
                <a:solidFill>
                  <a:srgbClr val="212121"/>
                </a:solidFill>
                <a:latin typeface="Trebuchet MS"/>
                <a:cs typeface="Trebuchet MS"/>
              </a:rPr>
              <a:t>App </a:t>
            </a:r>
            <a:r>
              <a:rPr sz="1200" b="1" spc="-30" dirty="0">
                <a:solidFill>
                  <a:srgbClr val="212121"/>
                </a:solidFill>
                <a:latin typeface="Trebuchet MS"/>
                <a:cs typeface="Trebuchet MS"/>
              </a:rPr>
              <a:t>Invites</a:t>
            </a:r>
            <a:r>
              <a:rPr sz="1200" spc="-30" dirty="0">
                <a:solidFill>
                  <a:srgbClr val="212121"/>
                </a:solidFill>
                <a:latin typeface="Lucida Sans"/>
                <a:cs typeface="Lucida Sans"/>
              </a:rPr>
              <a:t>, </a:t>
            </a:r>
            <a:r>
              <a:rPr sz="1200" b="1" spc="-15" dirty="0">
                <a:solidFill>
                  <a:srgbClr val="212121"/>
                </a:solidFill>
                <a:latin typeface="Trebuchet MS"/>
                <a:cs typeface="Trebuchet MS"/>
              </a:rPr>
              <a:t>Dynamic  </a:t>
            </a:r>
            <a:r>
              <a:rPr sz="1200" b="1" spc="-30" dirty="0">
                <a:solidFill>
                  <a:srgbClr val="212121"/>
                </a:solidFill>
                <a:latin typeface="Trebuchet MS"/>
                <a:cs typeface="Trebuchet MS"/>
              </a:rPr>
              <a:t>Links</a:t>
            </a:r>
            <a:r>
              <a:rPr sz="1200" spc="-30" dirty="0">
                <a:solidFill>
                  <a:srgbClr val="212121"/>
                </a:solidFill>
                <a:latin typeface="Lucida Sans"/>
                <a:cs typeface="Lucida Sans"/>
              </a:rPr>
              <a:t>, </a:t>
            </a:r>
            <a:r>
              <a:rPr sz="1200" spc="-60" dirty="0">
                <a:solidFill>
                  <a:srgbClr val="212121"/>
                </a:solidFill>
                <a:latin typeface="Lucida Sans"/>
                <a:cs typeface="Lucida Sans"/>
              </a:rPr>
              <a:t>and</a:t>
            </a:r>
            <a:r>
              <a:rPr sz="1200" spc="-135" dirty="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sz="1200" b="1" spc="-20" dirty="0">
                <a:solidFill>
                  <a:srgbClr val="212121"/>
                </a:solidFill>
                <a:latin typeface="Trebuchet MS"/>
                <a:cs typeface="Trebuchet MS"/>
              </a:rPr>
              <a:t>Notifications</a:t>
            </a:r>
            <a:r>
              <a:rPr sz="1200" spc="-20" dirty="0">
                <a:solidFill>
                  <a:srgbClr val="212121"/>
                </a:solidFill>
                <a:latin typeface="Lucida Sans"/>
                <a:cs typeface="Lucida Sans"/>
              </a:rPr>
              <a:t>.</a:t>
            </a:r>
            <a:endParaRPr sz="1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9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2330" y="2765267"/>
            <a:ext cx="5177790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-240" dirty="0">
                <a:solidFill>
                  <a:srgbClr val="FFFFFF"/>
                </a:solidFill>
                <a:latin typeface="Lucida Sans"/>
                <a:cs typeface="Lucida Sans"/>
              </a:rPr>
              <a:t>Developing </a:t>
            </a:r>
            <a:r>
              <a:rPr sz="4500" spc="-265" dirty="0">
                <a:solidFill>
                  <a:srgbClr val="FFFFFF"/>
                </a:solidFill>
                <a:latin typeface="Lucida Sans"/>
                <a:cs typeface="Lucida Sans"/>
              </a:rPr>
              <a:t>your</a:t>
            </a:r>
            <a:r>
              <a:rPr sz="4500" spc="-43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4500" spc="-220" dirty="0">
                <a:solidFill>
                  <a:srgbClr val="FFFFFF"/>
                </a:solidFill>
                <a:latin typeface="Lucida Sans"/>
                <a:cs typeface="Lucida Sans"/>
              </a:rPr>
              <a:t>app</a:t>
            </a:r>
            <a:endParaRPr sz="45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7167" y="484021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6D9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9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627380">
              <a:lnSpc>
                <a:spcPct val="100000"/>
              </a:lnSpc>
            </a:pPr>
            <a:r>
              <a:rPr sz="2300" spc="-65" dirty="0">
                <a:solidFill>
                  <a:srgbClr val="FFFFFF"/>
                </a:solidFill>
                <a:latin typeface="Lucida Sans"/>
                <a:cs typeface="Lucida Sans"/>
              </a:rPr>
              <a:t>Backend</a:t>
            </a:r>
            <a:r>
              <a:rPr sz="2300" spc="-2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Lucida Sans"/>
                <a:cs typeface="Lucida Sans"/>
              </a:rPr>
              <a:t>Services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7167" y="484021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6D9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337</Words>
  <Application>Microsoft Office PowerPoint</Application>
  <PresentationFormat>On-screen Show (16:9)</PresentationFormat>
  <Paragraphs>121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Dung Trinh</cp:lastModifiedBy>
  <cp:revision>1</cp:revision>
  <dcterms:created xsi:type="dcterms:W3CDTF">2017-02-07T23:42:59Z</dcterms:created>
  <dcterms:modified xsi:type="dcterms:W3CDTF">2017-02-07T23:47:52Z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2017-02-07T00:00:00Z</vt:filetime>
  </property>
</Properties>
</file>